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41"/>
  </p:notesMasterIdLst>
  <p:sldIdLst>
    <p:sldId id="256" r:id="rId5"/>
    <p:sldId id="297" r:id="rId6"/>
    <p:sldId id="280" r:id="rId7"/>
    <p:sldId id="281" r:id="rId8"/>
    <p:sldId id="277" r:id="rId9"/>
    <p:sldId id="282" r:id="rId10"/>
    <p:sldId id="259" r:id="rId11"/>
    <p:sldId id="260" r:id="rId12"/>
    <p:sldId id="278" r:id="rId13"/>
    <p:sldId id="261" r:id="rId14"/>
    <p:sldId id="262" r:id="rId15"/>
    <p:sldId id="263" r:id="rId16"/>
    <p:sldId id="264" r:id="rId17"/>
    <p:sldId id="265" r:id="rId18"/>
    <p:sldId id="266" r:id="rId19"/>
    <p:sldId id="267" r:id="rId20"/>
    <p:sldId id="276" r:id="rId21"/>
    <p:sldId id="275" r:id="rId22"/>
    <p:sldId id="293" r:id="rId23"/>
    <p:sldId id="268" r:id="rId24"/>
    <p:sldId id="274" r:id="rId25"/>
    <p:sldId id="269" r:id="rId26"/>
    <p:sldId id="279" r:id="rId27"/>
    <p:sldId id="270" r:id="rId28"/>
    <p:sldId id="283" r:id="rId29"/>
    <p:sldId id="294" r:id="rId30"/>
    <p:sldId id="284" r:id="rId31"/>
    <p:sldId id="295" r:id="rId32"/>
    <p:sldId id="285" r:id="rId33"/>
    <p:sldId id="286" r:id="rId34"/>
    <p:sldId id="287" r:id="rId35"/>
    <p:sldId id="289" r:id="rId36"/>
    <p:sldId id="288" r:id="rId37"/>
    <p:sldId id="290" r:id="rId38"/>
    <p:sldId id="292" r:id="rId39"/>
    <p:sldId id="258" r:id="rId40"/>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7"/>
    <p:restoredTop sz="70612" autoAdjust="0"/>
  </p:normalViewPr>
  <p:slideViewPr>
    <p:cSldViewPr snapToGrid="0" showGuides="1">
      <p:cViewPr varScale="1">
        <p:scale>
          <a:sx n="88" d="100"/>
          <a:sy n="88" d="100"/>
        </p:scale>
        <p:origin x="34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6FC74-68B8-470F-8FF9-0D9EF9DAB822}" type="datetimeFigureOut">
              <a:rPr lang="en-GB" smtClean="0"/>
              <a:t>29/11/2023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26164-43C5-4784-85C5-628E3CBA582B}" type="slidenum">
              <a:rPr lang="en-GB" smtClean="0"/>
              <a:t>‹#›</a:t>
            </a:fld>
            <a:endParaRPr lang="en-GB"/>
          </a:p>
        </p:txBody>
      </p:sp>
    </p:spTree>
    <p:extLst>
      <p:ext uri="{BB962C8B-B14F-4D97-AF65-F5344CB8AC3E}">
        <p14:creationId xmlns:p14="http://schemas.microsoft.com/office/powerpoint/2010/main" val="25478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users/ajeet_k-22006944/?utm_source=link-attribution&amp;utm_medium=referral&amp;utm_campaign=image&amp;utm_content=707178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071785"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ixabay.com/users/artisticoperations-4161274/?utm_source=link-attribution&amp;utm_medium=referral&amp;utm_campaign=image&amp;utm_content=5365009"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365009"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change the world? Poster Presentation</a:t>
            </a:r>
          </a:p>
          <a:p>
            <a:r>
              <a:rPr lang="en-US" dirty="0"/>
              <a:t>www.saps.org.uk</a:t>
            </a:r>
          </a:p>
          <a:p>
            <a:r>
              <a:rPr lang="en-US" dirty="0"/>
              <a:t>Resource 4849, Version 1.0 (Released 2023)</a:t>
            </a:r>
          </a:p>
          <a:p>
            <a:endParaRPr lang="en-GB" dirty="0"/>
          </a:p>
        </p:txBody>
      </p:sp>
      <p:sp>
        <p:nvSpPr>
          <p:cNvPr id="4" name="Slide Number Placeholder 3"/>
          <p:cNvSpPr>
            <a:spLocks noGrp="1"/>
          </p:cNvSpPr>
          <p:nvPr>
            <p:ph type="sldNum" sz="quarter" idx="5"/>
          </p:nvPr>
        </p:nvSpPr>
        <p:spPr/>
        <p:txBody>
          <a:bodyPr/>
          <a:lstStyle/>
          <a:p>
            <a:fld id="{E8726164-43C5-4784-85C5-628E3CBA582B}" type="slidenum">
              <a:rPr lang="en-GB" smtClean="0"/>
              <a:t>1</a:t>
            </a:fld>
            <a:endParaRPr lang="en-GB"/>
          </a:p>
        </p:txBody>
      </p:sp>
    </p:spTree>
    <p:extLst>
      <p:ext uri="{BB962C8B-B14F-4D97-AF65-F5344CB8AC3E}">
        <p14:creationId xmlns:p14="http://schemas.microsoft.com/office/powerpoint/2010/main" val="365466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Cracked earth Credit Anthony Short.</a:t>
            </a:r>
          </a:p>
          <a:p>
            <a:r>
              <a:rPr lang="en-GB" dirty="0"/>
              <a:t>Sheep skeleton in desert credit Edward Fullick. </a:t>
            </a:r>
          </a:p>
          <a:p>
            <a:endParaRPr lang="en-GB" b="1" dirty="0"/>
          </a:p>
          <a:p>
            <a:r>
              <a:rPr lang="en-GB" b="1" dirty="0"/>
              <a:t>One major impact of climate change is an increase in droughts – here in the UK, and across the world, with sub-Saharan Africa particularly badly affected. Discuss with students why drought is so damaging to food production – revising the needs of plants for photosynthesis and transpiration.</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10</a:t>
            </a:fld>
            <a:endParaRPr lang="en-GB"/>
          </a:p>
        </p:txBody>
      </p:sp>
    </p:spTree>
    <p:extLst>
      <p:ext uri="{BB962C8B-B14F-4D97-AF65-F5344CB8AC3E}">
        <p14:creationId xmlns:p14="http://schemas.microsoft.com/office/powerpoint/2010/main" val="275506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Zealand floods Credit Anthony Short; </a:t>
            </a:r>
          </a:p>
          <a:p>
            <a:r>
              <a:rPr lang="en-GB" dirty="0"/>
              <a:t>Pakistan https://commons.wikimedia.org/wiki/File:Aerial_view_of_floods,_Pakistan_2010._Photo-_Australian_Government_%2810665059503%29.jpg </a:t>
            </a:r>
          </a:p>
          <a:p>
            <a:r>
              <a:rPr lang="en-GB" dirty="0"/>
              <a:t>https://commons.wikimedia.org/wiki/Category:Hurricane_Iota    https://commons.wikimedia.org/wiki/File:View_of_damage_caused_on_by_Hurricane_Irma_in_Road_Town,_the_capital_of_the_British_Virgin_Islands._%2837376567251%29.jpg</a:t>
            </a:r>
            <a:r>
              <a:rPr lang="en-GB" b="1" dirty="0"/>
              <a:t>. </a:t>
            </a:r>
          </a:p>
          <a:p>
            <a:endParaRPr lang="en-GB" b="1" dirty="0"/>
          </a:p>
          <a:p>
            <a:r>
              <a:rPr lang="en-GB" b="1" dirty="0"/>
              <a:t>Floods – as catastrophic in their way as droughts – and extreme weather events of all kinds – are becoming more common as a result of climate change. Again an opportunity to revise both climate change and the requirements for healthy plants and successful agriculture.</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11</a:t>
            </a:fld>
            <a:endParaRPr lang="en-GB"/>
          </a:p>
        </p:txBody>
      </p:sp>
    </p:spTree>
    <p:extLst>
      <p:ext uri="{BB962C8B-B14F-4D97-AF65-F5344CB8AC3E}">
        <p14:creationId xmlns:p14="http://schemas.microsoft.com/office/powerpoint/2010/main" val="52108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from Sam Dobbie s.l.dobbie@bham.ac.uk at BIFOR. </a:t>
            </a:r>
            <a:endParaRPr lang="en-GB" b="1" dirty="0"/>
          </a:p>
          <a:p>
            <a:endParaRPr lang="en-GB" b="1" dirty="0"/>
          </a:p>
          <a:p>
            <a:r>
              <a:rPr lang="en-GB" b="1" dirty="0"/>
              <a:t>Scientists, technicians, foresters and gene technologists are all working to understand how much extra carbon dioxide plants will absorb, and how this affects their growth and health. https://canvas.bham.ac.uk/courses/52405/pages/ takes students to this exciting research and enables them to access live data</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12</a:t>
            </a:fld>
            <a:endParaRPr lang="en-GB"/>
          </a:p>
        </p:txBody>
      </p:sp>
    </p:spTree>
    <p:extLst>
      <p:ext uri="{BB962C8B-B14F-4D97-AF65-F5344CB8AC3E}">
        <p14:creationId xmlns:p14="http://schemas.microsoft.com/office/powerpoint/2010/main" val="117168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Timber pile and tree protectors Credit Anthony Short. </a:t>
            </a:r>
          </a:p>
          <a:p>
            <a:endParaRPr lang="en-GB" b="1" dirty="0"/>
          </a:p>
          <a:p>
            <a:r>
              <a:rPr lang="en-GB" b="1" dirty="0"/>
              <a:t>This is a good opportunity to share work opportunities with or related to plants that students might not be aware of – from very practical roles working in forestry through to climate modelling and lobbying. Many of these may be roles that students are unaware of.</a:t>
            </a:r>
          </a:p>
          <a:p>
            <a:r>
              <a:rPr lang="en-GB" dirty="0"/>
              <a:t> </a:t>
            </a:r>
          </a:p>
        </p:txBody>
      </p:sp>
      <p:sp>
        <p:nvSpPr>
          <p:cNvPr id="4" name="Slide Number Placeholder 3"/>
          <p:cNvSpPr>
            <a:spLocks noGrp="1"/>
          </p:cNvSpPr>
          <p:nvPr>
            <p:ph type="sldNum" sz="quarter" idx="5"/>
          </p:nvPr>
        </p:nvSpPr>
        <p:spPr/>
        <p:txBody>
          <a:bodyPr/>
          <a:lstStyle/>
          <a:p>
            <a:fld id="{2B429D17-BE67-426C-8431-ECD273172CD0}" type="slidenum">
              <a:rPr lang="en-GB" smtClean="0"/>
              <a:t>13</a:t>
            </a:fld>
            <a:endParaRPr lang="en-GB"/>
          </a:p>
        </p:txBody>
      </p:sp>
    </p:spTree>
    <p:extLst>
      <p:ext uri="{BB962C8B-B14F-4D97-AF65-F5344CB8AC3E}">
        <p14:creationId xmlns:p14="http://schemas.microsoft.com/office/powerpoint/2010/main" val="366783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Doctor in COVID-kit</a:t>
            </a:r>
            <a:r>
              <a:rPr lang="en-GB" i="0" dirty="0"/>
              <a:t>. Credit William Fullick. </a:t>
            </a:r>
          </a:p>
          <a:p>
            <a:r>
              <a:rPr lang="en-GB" i="0" dirty="0"/>
              <a:t>Blistered leg Credit Anthony Short </a:t>
            </a:r>
          </a:p>
          <a:p>
            <a:endParaRPr lang="en-GB" b="1" i="0" dirty="0"/>
          </a:p>
          <a:p>
            <a:r>
              <a:rPr lang="en-GB" b="1" i="0" dirty="0"/>
              <a:t>Reinforces spec related points about emerging diseases and issues of treatment for both infectious and non-communicable diseases</a:t>
            </a:r>
            <a:endParaRPr lang="en-GB" i="0" dirty="0"/>
          </a:p>
        </p:txBody>
      </p:sp>
      <p:sp>
        <p:nvSpPr>
          <p:cNvPr id="4" name="Slide Number Placeholder 3"/>
          <p:cNvSpPr>
            <a:spLocks noGrp="1"/>
          </p:cNvSpPr>
          <p:nvPr>
            <p:ph type="sldNum" sz="quarter" idx="5"/>
          </p:nvPr>
        </p:nvSpPr>
        <p:spPr/>
        <p:txBody>
          <a:bodyPr/>
          <a:lstStyle/>
          <a:p>
            <a:fld id="{2B429D17-BE67-426C-8431-ECD273172CD0}" type="slidenum">
              <a:rPr lang="en-GB" smtClean="0"/>
              <a:t>14</a:t>
            </a:fld>
            <a:endParaRPr lang="en-GB"/>
          </a:p>
        </p:txBody>
      </p:sp>
    </p:spTree>
    <p:extLst>
      <p:ext uri="{BB962C8B-B14F-4D97-AF65-F5344CB8AC3E}">
        <p14:creationId xmlns:p14="http://schemas.microsoft.com/office/powerpoint/2010/main" val="391469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images. Credit Ann Short. </a:t>
            </a:r>
          </a:p>
          <a:p>
            <a:endParaRPr lang="en-GB" b="1" dirty="0"/>
          </a:p>
          <a:p>
            <a:r>
              <a:rPr lang="en-GB" b="1" dirty="0"/>
              <a:t>Series of images to reinforce the issue of antibiotic resistance. Check students understand what this means – a common misconception is that the person becomes resistant to the antibiotics, not the microorganism, for example!</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15</a:t>
            </a:fld>
            <a:endParaRPr lang="en-GB"/>
          </a:p>
        </p:txBody>
      </p:sp>
    </p:spTree>
    <p:extLst>
      <p:ext uri="{BB962C8B-B14F-4D97-AF65-F5344CB8AC3E}">
        <p14:creationId xmlns:p14="http://schemas.microsoft.com/office/powerpoint/2010/main" val="141313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0" i="0" dirty="0">
                <a:solidFill>
                  <a:srgbClr val="222222"/>
                </a:solidFill>
                <a:effectLst/>
                <a:latin typeface="Arial" panose="020B0604020202020204" pitchFamily="34" charset="0"/>
              </a:rPr>
              <a:t>Foxglove image credit Anthony Short</a:t>
            </a:r>
            <a:r>
              <a:rPr lang="en-GB" dirty="0"/>
              <a:t>. </a:t>
            </a:r>
          </a:p>
          <a:p>
            <a:pPr>
              <a:lnSpc>
                <a:spcPct val="115000"/>
              </a:lnSpc>
              <a:spcAft>
                <a:spcPts val="1000"/>
              </a:spcAft>
            </a:pPr>
            <a:endParaRPr lang="en-GB" sz="1200" b="1" dirty="0"/>
          </a:p>
          <a:p>
            <a:pPr>
              <a:lnSpc>
                <a:spcPct val="115000"/>
              </a:lnSpc>
              <a:spcAft>
                <a:spcPts val="1000"/>
              </a:spcAft>
            </a:pPr>
            <a:r>
              <a:rPr lang="en-GB" sz="1200" b="1" dirty="0"/>
              <a:t>Digoxin, used to treat problems with the heart rhythm, comes from the leaves of foxgloves. Taxol and related compounds used to treat breast cancer originated in yew trees. I</a:t>
            </a:r>
            <a:r>
              <a:rPr lang="en-GB" sz="1800" b="1" dirty="0">
                <a:effectLst/>
                <a:latin typeface="Arial" panose="020B0604020202020204" pitchFamily="34" charset="0"/>
                <a:ea typeface="Calibri" panose="020F0502020204030204" pitchFamily="34" charset="0"/>
                <a:cs typeface="Times New Roman" panose="02020603050405020304" pitchFamily="18" charset="0"/>
              </a:rPr>
              <a:t>n the 21</a:t>
            </a:r>
            <a:r>
              <a:rPr lang="en-GB" sz="1800" b="1"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b="1" dirty="0">
                <a:effectLst/>
                <a:latin typeface="Arial" panose="020B0604020202020204" pitchFamily="34" charset="0"/>
                <a:ea typeface="Calibri" panose="020F0502020204030204" pitchFamily="34" charset="0"/>
                <a:cs typeface="Times New Roman" panose="02020603050405020304" pitchFamily="18" charset="0"/>
              </a:rPr>
              <a:t> century, around 80% of the global population rely mainly on plant-derived drugs, and around 23% of the new drugs involved in clinical trials are based on compounds originally derived from plants.</a:t>
            </a:r>
          </a:p>
          <a:p>
            <a:pPr>
              <a:lnSpc>
                <a:spcPct val="115000"/>
              </a:lnSpc>
              <a:spcAft>
                <a:spcPts val="10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Calibri" panose="020F0502020204030204" pitchFamily="34" charset="0"/>
                <a:cs typeface="Times New Roman" panose="02020603050405020304" pitchFamily="18" charset="0"/>
              </a:rPr>
              <a:t>A recent report showed that in the US, at least 118 of the 150 most common prescription drugs are based on natural resources. So plants as a potential source of new medicines are extremely important.</a:t>
            </a:r>
            <a:endParaRPr lang="en-GB" b="1" dirty="0"/>
          </a:p>
        </p:txBody>
      </p:sp>
      <p:sp>
        <p:nvSpPr>
          <p:cNvPr id="4" name="Slide Number Placeholder 3"/>
          <p:cNvSpPr>
            <a:spLocks noGrp="1"/>
          </p:cNvSpPr>
          <p:nvPr>
            <p:ph type="sldNum" sz="quarter" idx="5"/>
          </p:nvPr>
        </p:nvSpPr>
        <p:spPr/>
        <p:txBody>
          <a:bodyPr/>
          <a:lstStyle/>
          <a:p>
            <a:fld id="{2B429D17-BE67-426C-8431-ECD273172CD0}" type="slidenum">
              <a:rPr lang="en-GB" smtClean="0"/>
              <a:t>16</a:t>
            </a:fld>
            <a:endParaRPr lang="en-GB"/>
          </a:p>
        </p:txBody>
      </p:sp>
    </p:spTree>
    <p:extLst>
      <p:ext uri="{BB962C8B-B14F-4D97-AF65-F5344CB8AC3E}">
        <p14:creationId xmlns:p14="http://schemas.microsoft.com/office/powerpoint/2010/main" val="2788880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Noi fruit and scientific expeditions Credit Anthony Short</a:t>
            </a:r>
            <a:r>
              <a:rPr lang="en-GB" b="0" i="0" dirty="0">
                <a:solidFill>
                  <a:srgbClr val="222222"/>
                </a:solidFill>
                <a:effectLst/>
                <a:latin typeface="Arial" panose="020B0604020202020204" pitchFamily="34" charset="0"/>
              </a:rPr>
              <a:t>.</a:t>
            </a:r>
            <a:r>
              <a:rPr lang="en-GB" b="1" i="0" dirty="0">
                <a:solidFill>
                  <a:srgbClr val="222222"/>
                </a:solidFill>
                <a:effectLst/>
                <a:latin typeface="Arial" panose="020B0604020202020204" pitchFamily="34" charset="0"/>
              </a:rPr>
              <a:t> </a:t>
            </a:r>
          </a:p>
          <a:p>
            <a:endParaRPr lang="en-GB" b="1" i="0" dirty="0">
              <a:solidFill>
                <a:srgbClr val="222222"/>
              </a:solidFill>
              <a:effectLst/>
              <a:latin typeface="Arial" panose="020B0604020202020204" pitchFamily="34" charset="0"/>
            </a:endParaRPr>
          </a:p>
          <a:p>
            <a:r>
              <a:rPr lang="en-GB" b="1" i="0" dirty="0">
                <a:solidFill>
                  <a:srgbClr val="222222"/>
                </a:solidFill>
                <a:effectLst/>
                <a:latin typeface="Arial" panose="020B0604020202020204" pitchFamily="34" charset="0"/>
              </a:rPr>
              <a:t>Plant scientists, pharmacologists and doctors still travel widely, looking for local plants used as medicines. Back home, lab scientists and technicians test to see if they work, and  to discover any active compounds linked to them.</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17</a:t>
            </a:fld>
            <a:endParaRPr lang="en-GB"/>
          </a:p>
        </p:txBody>
      </p:sp>
    </p:spTree>
    <p:extLst>
      <p:ext uri="{BB962C8B-B14F-4D97-AF65-F5344CB8AC3E}">
        <p14:creationId xmlns:p14="http://schemas.microsoft.com/office/powerpoint/2010/main" val="9606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Computer modelling </a:t>
            </a:r>
            <a:r>
              <a:rPr lang="en-GB" b="0" i="0" dirty="0" err="1">
                <a:solidFill>
                  <a:srgbClr val="222222"/>
                </a:solidFill>
                <a:effectLst/>
                <a:latin typeface="Arial" panose="020B0604020202020204" pitchFamily="34" charset="0"/>
              </a:rPr>
              <a:t>Nikolakhs</a:t>
            </a:r>
            <a:r>
              <a:rPr lang="en-GB" b="0" i="0" dirty="0">
                <a:solidFill>
                  <a:srgbClr val="222222"/>
                </a:solidFill>
                <a:effectLst/>
                <a:latin typeface="Arial" panose="020B0604020202020204" pitchFamily="34" charset="0"/>
              </a:rPr>
              <a:t>, CC BY-SA 3.0 &lt;https://creativecommons.org/licenses/by-sa/3.0&gt;, via Wikimedia Commons</a:t>
            </a:r>
          </a:p>
          <a:p>
            <a:r>
              <a:rPr lang="en-GB" b="0" i="0" dirty="0">
                <a:solidFill>
                  <a:srgbClr val="222222"/>
                </a:solidFill>
                <a:effectLst/>
                <a:latin typeface="Arial" panose="020B0604020202020204" pitchFamily="34" charset="0"/>
              </a:rPr>
              <a:t>Doctor and nurse in drug trial – Credit William Fullick. </a:t>
            </a:r>
          </a:p>
          <a:p>
            <a:endParaRPr lang="en-GB" b="0" i="0" dirty="0">
              <a:solidFill>
                <a:srgbClr val="222222"/>
              </a:solidFill>
              <a:effectLst/>
              <a:latin typeface="Arial" panose="020B0604020202020204" pitchFamily="34" charset="0"/>
            </a:endParaRPr>
          </a:p>
          <a:p>
            <a:r>
              <a:rPr lang="en-GB" b="1" i="0" dirty="0">
                <a:solidFill>
                  <a:srgbClr val="222222"/>
                </a:solidFill>
                <a:effectLst/>
                <a:latin typeface="Arial" panose="020B0604020202020204" pitchFamily="34" charset="0"/>
              </a:rPr>
              <a:t>Computer programmers and modellers play a key role in modern drug development – often taking plant-derived compounds as a starting point and modelling more effective, better targeted, less toxic compounds. Specialists in big data examine global patterns of disease and potential cures.  Nurses and doctors and thousands of volunteers get involved in clinical trials to see if the new medicines work in the real world.</a:t>
            </a:r>
          </a:p>
          <a:p>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18</a:t>
            </a:fld>
            <a:endParaRPr lang="en-GB"/>
          </a:p>
        </p:txBody>
      </p:sp>
    </p:spTree>
    <p:extLst>
      <p:ext uri="{BB962C8B-B14F-4D97-AF65-F5344CB8AC3E}">
        <p14:creationId xmlns:p14="http://schemas.microsoft.com/office/powerpoint/2010/main" val="89502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DNA image </a:t>
            </a:r>
            <a:r>
              <a:rPr lang="en-GB" b="0" i="0" dirty="0" err="1">
                <a:solidFill>
                  <a:srgbClr val="222222"/>
                </a:solidFill>
                <a:effectLst/>
                <a:latin typeface="Arial" panose="020B0604020202020204" pitchFamily="34" charset="0"/>
              </a:rPr>
              <a:t>Kadumago</a:t>
            </a:r>
            <a:r>
              <a:rPr lang="en-GB" b="0" i="0" dirty="0">
                <a:solidFill>
                  <a:srgbClr val="222222"/>
                </a:solidFill>
                <a:effectLst/>
                <a:latin typeface="Arial" panose="020B0604020202020204" pitchFamily="34" charset="0"/>
              </a:rPr>
              <a:t>, CC BY 4.0 &lt;https://creativecommons.org/licenses/by/4.0&gt;, via Wikimedia Commons</a:t>
            </a:r>
          </a:p>
          <a:p>
            <a:r>
              <a:rPr lang="en-GB" b="0" i="0" dirty="0">
                <a:solidFill>
                  <a:srgbClr val="222222"/>
                </a:solidFill>
                <a:effectLst/>
                <a:latin typeface="Arial" panose="020B0604020202020204" pitchFamily="34" charset="0"/>
              </a:rPr>
              <a:t>Banana credit Anthony Short</a:t>
            </a:r>
          </a:p>
          <a:p>
            <a:endParaRPr lang="en-GB" b="1" i="0" dirty="0">
              <a:solidFill>
                <a:srgbClr val="222222"/>
              </a:solidFill>
              <a:effectLst/>
              <a:latin typeface="Arial" panose="020B0604020202020204" pitchFamily="34" charset="0"/>
            </a:endParaRPr>
          </a:p>
          <a:p>
            <a:r>
              <a:rPr lang="en-GB" b="1" i="0" dirty="0">
                <a:solidFill>
                  <a:srgbClr val="222222"/>
                </a:solidFill>
                <a:effectLst/>
                <a:latin typeface="Arial" panose="020B0604020202020204" pitchFamily="34" charset="0"/>
              </a:rPr>
              <a:t>Gene technologists and specialist growers are working on developing plants which grow medicines and vaccines. There are two approaches: </a:t>
            </a:r>
          </a:p>
          <a:p>
            <a:r>
              <a:rPr lang="en-GB" b="1" i="0" dirty="0">
                <a:solidFill>
                  <a:srgbClr val="222222"/>
                </a:solidFill>
                <a:effectLst/>
                <a:latin typeface="Arial" panose="020B0604020202020204" pitchFamily="34" charset="0"/>
              </a:rPr>
              <a:t>1 Gene edited plants which contain vaccine and drug components which are then purified and used in a traditional way.</a:t>
            </a:r>
          </a:p>
          <a:p>
            <a:r>
              <a:rPr lang="en-GB" b="1" i="0" dirty="0">
                <a:solidFill>
                  <a:srgbClr val="222222"/>
                </a:solidFill>
                <a:effectLst/>
                <a:latin typeface="Arial" panose="020B0604020202020204" pitchFamily="34" charset="0"/>
              </a:rPr>
              <a:t>2 Gene edited plants which contain the active vaccine component, to be eaten and so used to deliver immunisation in areas with little infrastructure, few fridges to keep conventional medicines or low numbers of healthcare workers available to deliver vaccinations.</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19</a:t>
            </a:fld>
            <a:endParaRPr lang="en-GB"/>
          </a:p>
        </p:txBody>
      </p:sp>
    </p:spTree>
    <p:extLst>
      <p:ext uri="{BB962C8B-B14F-4D97-AF65-F5344CB8AC3E}">
        <p14:creationId xmlns:p14="http://schemas.microsoft.com/office/powerpoint/2010/main" val="206017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SAPS Want to change the world? poster</a:t>
            </a:r>
            <a:endParaRPr lang="en-GB" dirty="0"/>
          </a:p>
        </p:txBody>
      </p:sp>
      <p:sp>
        <p:nvSpPr>
          <p:cNvPr id="4" name="Slide Number Placeholder 3"/>
          <p:cNvSpPr>
            <a:spLocks noGrp="1"/>
          </p:cNvSpPr>
          <p:nvPr>
            <p:ph type="sldNum" sz="quarter" idx="5"/>
          </p:nvPr>
        </p:nvSpPr>
        <p:spPr/>
        <p:txBody>
          <a:bodyPr/>
          <a:lstStyle/>
          <a:p>
            <a:fld id="{E8726164-43C5-4784-85C5-628E3CBA582B}" type="slidenum">
              <a:rPr lang="en-GB" smtClean="0"/>
              <a:t>2</a:t>
            </a:fld>
            <a:endParaRPr lang="en-GB"/>
          </a:p>
        </p:txBody>
      </p:sp>
    </p:spTree>
    <p:extLst>
      <p:ext uri="{BB962C8B-B14F-4D97-AF65-F5344CB8AC3E}">
        <p14:creationId xmlns:p14="http://schemas.microsoft.com/office/powerpoint/2010/main" val="2083553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Power station https://commons.wikimedia.org/wiki/File:20051029_Belchatow_power_station.jpg  </a:t>
            </a:r>
          </a:p>
          <a:p>
            <a:r>
              <a:rPr lang="en-GB" b="0" i="0" dirty="0">
                <a:solidFill>
                  <a:srgbClr val="222222"/>
                </a:solidFill>
                <a:effectLst/>
                <a:latin typeface="Arial" panose="020B0604020202020204" pitchFamily="34" charset="0"/>
              </a:rPr>
              <a:t>Graph https://upload.wikimedia.org/wikipedia/commons/c/cc/Global_fossil_fuel_consumption%2C_OWID.svg </a:t>
            </a:r>
          </a:p>
          <a:p>
            <a:endParaRPr lang="en-GB" b="0" i="0" dirty="0">
              <a:solidFill>
                <a:srgbClr val="222222"/>
              </a:solidFill>
              <a:effectLst/>
              <a:latin typeface="Arial" panose="020B0604020202020204" pitchFamily="34" charset="0"/>
            </a:endParaRPr>
          </a:p>
          <a:p>
            <a:r>
              <a:rPr lang="en-GB" b="1" dirty="0"/>
              <a:t>Reprise of spec content on rising carbon dioxide levels as an area where urgent work is needed.</a:t>
            </a:r>
          </a:p>
        </p:txBody>
      </p:sp>
      <p:sp>
        <p:nvSpPr>
          <p:cNvPr id="4" name="Slide Number Placeholder 3"/>
          <p:cNvSpPr>
            <a:spLocks noGrp="1"/>
          </p:cNvSpPr>
          <p:nvPr>
            <p:ph type="sldNum" sz="quarter" idx="5"/>
          </p:nvPr>
        </p:nvSpPr>
        <p:spPr/>
        <p:txBody>
          <a:bodyPr/>
          <a:lstStyle/>
          <a:p>
            <a:fld id="{2B429D17-BE67-426C-8431-ECD273172CD0}" type="slidenum">
              <a:rPr lang="en-GB" smtClean="0"/>
              <a:t>20</a:t>
            </a:fld>
            <a:endParaRPr lang="en-GB"/>
          </a:p>
        </p:txBody>
      </p:sp>
    </p:spTree>
    <p:extLst>
      <p:ext uri="{BB962C8B-B14F-4D97-AF65-F5344CB8AC3E}">
        <p14:creationId xmlns:p14="http://schemas.microsoft.com/office/powerpoint/2010/main" val="79578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https://commons.wikimedia.org/wiki/File:Staples_vegetable_production_unit_and_anaerobic_digester-biogas_plant_-_geograph.org.uk_-_3684516.jpg)</a:t>
            </a:r>
            <a:r>
              <a:rPr lang="en-GB" dirty="0"/>
              <a:t>. </a:t>
            </a:r>
          </a:p>
          <a:p>
            <a:r>
              <a:rPr lang="en-GB" b="0" dirty="0"/>
              <a:t>https://commons.wikimedia.org/wiki/File:A_biomass_crop_of_willow_-_geograph.org.uk_-_856419.jpg. </a:t>
            </a:r>
          </a:p>
          <a:p>
            <a:endParaRPr lang="en-GB" b="0" dirty="0"/>
          </a:p>
          <a:p>
            <a:r>
              <a:rPr lang="en-GB" b="1" dirty="0"/>
              <a:t>There is a wide range of career options in finding and using sustainable alternative energy sources such as biomass crops. Great opportunity to challenge students with the dilemma – food or energy? </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21</a:t>
            </a:fld>
            <a:endParaRPr lang="en-GB"/>
          </a:p>
        </p:txBody>
      </p:sp>
    </p:spTree>
    <p:extLst>
      <p:ext uri="{BB962C8B-B14F-4D97-AF65-F5344CB8AC3E}">
        <p14:creationId xmlns:p14="http://schemas.microsoft.com/office/powerpoint/2010/main" val="221468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https://commons.wikimedia.org/wiki/File:Bio_Ethanol_on_the_Way_-_geograph.org.uk_-_1773771.jpg     </a:t>
            </a:r>
          </a:p>
          <a:p>
            <a:r>
              <a:rPr lang="en-GB" b="0" i="0" dirty="0">
                <a:solidFill>
                  <a:srgbClr val="222222"/>
                </a:solidFill>
                <a:effectLst/>
                <a:latin typeface="Arial" panose="020B0604020202020204" pitchFamily="34" charset="0"/>
              </a:rPr>
              <a:t>https://commons.wikimedia.org/wiki/File:A_stack_of_straw_bales_-_geograph.org.uk_-_1501535.jpg </a:t>
            </a:r>
          </a:p>
          <a:p>
            <a:endParaRPr lang="en-GB" b="0" i="0" dirty="0">
              <a:solidFill>
                <a:srgbClr val="222222"/>
              </a:solidFill>
              <a:effectLst/>
              <a:latin typeface="Arial" panose="020B0604020202020204" pitchFamily="34" charset="0"/>
            </a:endParaRPr>
          </a:p>
          <a:p>
            <a:r>
              <a:rPr lang="en-GB" b="1" i="0" dirty="0">
                <a:solidFill>
                  <a:srgbClr val="222222"/>
                </a:solidFill>
                <a:effectLst/>
                <a:latin typeface="Arial" panose="020B0604020202020204" pitchFamily="34" charset="0"/>
              </a:rPr>
              <a:t>Picking up the dilemma from the previous slide – opportunities to develop different technologies which use waste plant material as fuel. These range from high level science and engineering roles to less academic but nevertheless important work growing and working in industrial settings, as well as the importance of selling the idea of plant power where it matters.</a:t>
            </a:r>
            <a:endParaRPr lang="en-GB" b="1" dirty="0"/>
          </a:p>
        </p:txBody>
      </p:sp>
      <p:sp>
        <p:nvSpPr>
          <p:cNvPr id="4" name="Slide Number Placeholder 3"/>
          <p:cNvSpPr>
            <a:spLocks noGrp="1"/>
          </p:cNvSpPr>
          <p:nvPr>
            <p:ph type="sldNum" sz="quarter" idx="5"/>
          </p:nvPr>
        </p:nvSpPr>
        <p:spPr/>
        <p:txBody>
          <a:bodyPr/>
          <a:lstStyle/>
          <a:p>
            <a:fld id="{2B429D17-BE67-426C-8431-ECD273172CD0}" type="slidenum">
              <a:rPr lang="en-GB" smtClean="0"/>
              <a:t>22</a:t>
            </a:fld>
            <a:endParaRPr lang="en-GB"/>
          </a:p>
        </p:txBody>
      </p:sp>
    </p:spTree>
    <p:extLst>
      <p:ext uri="{BB962C8B-B14F-4D97-AF65-F5344CB8AC3E}">
        <p14:creationId xmlns:p14="http://schemas.microsoft.com/office/powerpoint/2010/main" val="6251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https://commons.wikimedia.org/wiki/File:Depressed_%284649749639%29.jpg  </a:t>
            </a:r>
          </a:p>
          <a:p>
            <a:r>
              <a:rPr lang="en-GB" dirty="0"/>
              <a:t>https://commons.wikimedia.org/wiki/File:Children_in_a_classroom.jpg  </a:t>
            </a:r>
          </a:p>
          <a:p>
            <a:r>
              <a:rPr lang="en-GB" dirty="0"/>
              <a:t>https://commons.wikimedia.org/wiki/File:Kenya_Mother_and_Child_%289451379699%29.jpg. </a:t>
            </a:r>
            <a:r>
              <a:rPr lang="en-GB" b="1" dirty="0"/>
              <a:t> </a:t>
            </a:r>
          </a:p>
          <a:p>
            <a:endParaRPr lang="en-GB" b="1" dirty="0"/>
          </a:p>
          <a:p>
            <a:r>
              <a:rPr lang="en-GB" b="1" dirty="0"/>
              <a:t>This needs sensitive handling. Students will probably be well aware of mental health and wellbeing issues and the rise in reported problems. This is an opportunity to show that mental well-being is important at all ages and stages.</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23</a:t>
            </a:fld>
            <a:endParaRPr lang="en-GB"/>
          </a:p>
        </p:txBody>
      </p:sp>
    </p:spTree>
    <p:extLst>
      <p:ext uri="{BB962C8B-B14F-4D97-AF65-F5344CB8AC3E}">
        <p14:creationId xmlns:p14="http://schemas.microsoft.com/office/powerpoint/2010/main" val="340097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https://commons.wikimedia.org/wiki/File:Kurdish_Refuge_Camp_in_Suruc_Turkey.jpg</a:t>
            </a:r>
          </a:p>
          <a:p>
            <a:r>
              <a:rPr lang="en-GB" b="0" i="0" dirty="0">
                <a:solidFill>
                  <a:srgbClr val="222222"/>
                </a:solidFill>
                <a:effectLst/>
                <a:latin typeface="Arial" panose="020B0604020202020204" pitchFamily="34" charset="0"/>
              </a:rPr>
              <a:t> https://commons.wikimedia.org/wiki/File:Distracted_by_Phones.jpg </a:t>
            </a:r>
          </a:p>
          <a:p>
            <a:r>
              <a:rPr lang="en-GB" b="0" i="0" dirty="0">
                <a:solidFill>
                  <a:srgbClr val="222222"/>
                </a:solidFill>
                <a:effectLst/>
                <a:latin typeface="Arial" panose="020B0604020202020204" pitchFamily="34" charset="0"/>
              </a:rPr>
              <a:t>https://commons.wikimedia.org/wiki/File:Elderly_Woman,_B%26W_image_by_Chalmers_Butterfield.jpg  </a:t>
            </a:r>
          </a:p>
          <a:p>
            <a:endParaRPr lang="en-GB" b="0" i="0" dirty="0">
              <a:solidFill>
                <a:srgbClr val="222222"/>
              </a:solidFill>
              <a:effectLst/>
              <a:latin typeface="Arial" panose="020B0604020202020204" pitchFamily="34" charset="0"/>
            </a:endParaRPr>
          </a:p>
          <a:p>
            <a:r>
              <a:rPr lang="en-GB" b="1" dirty="0"/>
              <a:t>Again – sensitive handling needed here. Suggestions of factors that impact on mental well-being both in the UK and globally.</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24</a:t>
            </a:fld>
            <a:endParaRPr lang="en-GB"/>
          </a:p>
        </p:txBody>
      </p:sp>
    </p:spTree>
    <p:extLst>
      <p:ext uri="{BB962C8B-B14F-4D97-AF65-F5344CB8AC3E}">
        <p14:creationId xmlns:p14="http://schemas.microsoft.com/office/powerpoint/2010/main" val="2872074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https://commons.wikimedia.org/wiki/File:Spider_Plant_%28Chlorophytum_comosum%29_1.jpg  </a:t>
            </a:r>
          </a:p>
          <a:p>
            <a:r>
              <a:rPr lang="en-GB" dirty="0"/>
              <a:t>https://commons.wikimedia.org/wiki/File:Flower_Beds_-_Pudsey_Park_-_geograph.org.uk_-_1455238.jpg </a:t>
            </a:r>
          </a:p>
          <a:p>
            <a:r>
              <a:rPr lang="en-GB" dirty="0"/>
              <a:t>Pond and forest – credit Anthony Short. </a:t>
            </a:r>
          </a:p>
          <a:p>
            <a:endParaRPr lang="en-GB" b="1" dirty="0"/>
          </a:p>
          <a:p>
            <a:r>
              <a:rPr lang="en-GB" b="1" dirty="0"/>
              <a:t>Discuss the growing body of evidence showing the importance of exposure to plants for mental health and wellbeing. Students might investigate some of the work which shows really encouraging impacts on mental wellbeing with simple strategies that anyone can access for themselves.</a:t>
            </a:r>
          </a:p>
        </p:txBody>
      </p:sp>
      <p:sp>
        <p:nvSpPr>
          <p:cNvPr id="4" name="Slide Number Placeholder 3"/>
          <p:cNvSpPr>
            <a:spLocks noGrp="1"/>
          </p:cNvSpPr>
          <p:nvPr>
            <p:ph type="sldNum" sz="quarter" idx="5"/>
          </p:nvPr>
        </p:nvSpPr>
        <p:spPr/>
        <p:txBody>
          <a:bodyPr/>
          <a:lstStyle/>
          <a:p>
            <a:fld id="{2B429D17-BE67-426C-8431-ECD273172CD0}" type="slidenum">
              <a:rPr lang="en-GB" smtClean="0"/>
              <a:t>25</a:t>
            </a:fld>
            <a:endParaRPr lang="en-GB"/>
          </a:p>
        </p:txBody>
      </p:sp>
    </p:spTree>
    <p:extLst>
      <p:ext uri="{BB962C8B-B14F-4D97-AF65-F5344CB8AC3E}">
        <p14:creationId xmlns:p14="http://schemas.microsoft.com/office/powerpoint/2010/main" val="313304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Roboto" panose="02000000000000000000" pitchFamily="2" charset="0"/>
              </a:rPr>
              <a:t>Nursery workers </a:t>
            </a:r>
            <a:r>
              <a:rPr lang="en-GB" b="0" i="0" dirty="0" err="1">
                <a:effectLst/>
                <a:latin typeface="Roboto" panose="02000000000000000000" pitchFamily="2" charset="0"/>
              </a:rPr>
              <a:t>i</a:t>
            </a:r>
            <a:r>
              <a:rPr lang="en-US" b="0" i="0" dirty="0">
                <a:solidFill>
                  <a:srgbClr val="191B26"/>
                </a:solidFill>
                <a:effectLst/>
                <a:latin typeface="Open Sans" panose="020B0606030504020204" pitchFamily="34" charset="0"/>
              </a:rPr>
              <a:t>mage by </a:t>
            </a:r>
            <a:r>
              <a:rPr lang="en-US" b="0" i="0" u="sng" dirty="0">
                <a:solidFill>
                  <a:srgbClr val="191B26"/>
                </a:solidFill>
                <a:effectLst/>
                <a:latin typeface="Open Sans" panose="020B0606030504020204" pitchFamily="34" charset="0"/>
                <a:hlinkClick r:id="rId3"/>
              </a:rPr>
              <a:t>AJEET KUMAR</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GB" b="0" i="0" dirty="0">
              <a:effectLst/>
              <a:latin typeface="Roboto" panose="02000000000000000000" pitchFamily="2" charset="0"/>
            </a:endParaRPr>
          </a:p>
          <a:p>
            <a:r>
              <a:rPr lang="en-GB" b="0" i="0" dirty="0">
                <a:effectLst/>
                <a:latin typeface="Roboto" panose="02000000000000000000" pitchFamily="2" charset="0"/>
              </a:rPr>
              <a:t>https://commons.wikimedia.org/wiki/File:A_tempting_display_at_Moreton_Park_Garden_Centre_-_geograph.org.uk_-_1386775.jpg. </a:t>
            </a:r>
            <a:r>
              <a:rPr lang="en-GB" b="1" i="0" dirty="0">
                <a:effectLst/>
                <a:latin typeface="Roboto" panose="02000000000000000000" pitchFamily="2" charset="0"/>
              </a:rPr>
              <a:t> </a:t>
            </a:r>
          </a:p>
          <a:p>
            <a:endParaRPr lang="en-GB" b="1" i="0" dirty="0">
              <a:effectLst/>
              <a:latin typeface="Roboto" panose="02000000000000000000" pitchFamily="2" charset="0"/>
            </a:endParaRPr>
          </a:p>
          <a:p>
            <a:r>
              <a:rPr lang="en-GB" b="1" i="0" dirty="0">
                <a:effectLst/>
                <a:latin typeface="Roboto" panose="02000000000000000000" pitchFamily="2" charset="0"/>
              </a:rPr>
              <a:t>Jobs working with plants give mental health benefits to the workers and to those who buy or see the plants. Students may well be unaware of the range of jobs in plant production in nurseries, garden centres and in areas such as growing lettuces, strawberries etc. for food.</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26</a:t>
            </a:fld>
            <a:endParaRPr lang="en-GB"/>
          </a:p>
        </p:txBody>
      </p:sp>
    </p:spTree>
    <p:extLst>
      <p:ext uri="{BB962C8B-B14F-4D97-AF65-F5344CB8AC3E}">
        <p14:creationId xmlns:p14="http://schemas.microsoft.com/office/powerpoint/2010/main" val="692852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91B26"/>
                </a:solidFill>
                <a:effectLst/>
                <a:latin typeface="Open Sans" panose="020B0606030504020204" pitchFamily="34" charset="0"/>
              </a:rPr>
              <a:t>Lawn care image by </a:t>
            </a:r>
            <a:r>
              <a:rPr lang="en-US" b="0" i="0" u="sng" dirty="0">
                <a:solidFill>
                  <a:srgbClr val="191B26"/>
                </a:solidFill>
                <a:effectLst/>
                <a:latin typeface="Open Sans" panose="020B0606030504020204" pitchFamily="34" charset="0"/>
                <a:hlinkClick r:id="rId3"/>
              </a:rPr>
              <a:t>F. Muhammad</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0" i="0" u="sng" dirty="0">
              <a:solidFill>
                <a:srgbClr val="191B26"/>
              </a:solidFill>
              <a:effectLst/>
              <a:latin typeface="Open Sans" panose="020B0606030504020204" pitchFamily="34" charset="0"/>
            </a:endParaRPr>
          </a:p>
          <a:p>
            <a:pPr algn="l"/>
            <a:r>
              <a:rPr lang="en-GB" b="0" i="0" dirty="0">
                <a:effectLst/>
                <a:latin typeface="Roboto" panose="02000000000000000000" pitchFamily="2" charset="0"/>
              </a:rPr>
              <a:t>Forestry https://en.wikipedia.org/wiki/Forestry#/media/File:TJ_harvesteri.jpg Credit: </a:t>
            </a:r>
            <a:r>
              <a:rPr lang="en-GB" b="0" i="0" dirty="0" err="1">
                <a:effectLst/>
                <a:latin typeface="Roboto" panose="02000000000000000000" pitchFamily="2" charset="0"/>
              </a:rPr>
              <a:t>Heikki</a:t>
            </a:r>
            <a:r>
              <a:rPr lang="en-GB" b="0" i="0" dirty="0">
                <a:effectLst/>
                <a:latin typeface="Roboto" panose="02000000000000000000" pitchFamily="2" charset="0"/>
              </a:rPr>
              <a:t> Valve, CC BY-SA 3.0, https://commons.wikimedia.org/w/index.php?curid=449982. </a:t>
            </a:r>
          </a:p>
          <a:p>
            <a:pPr algn="l"/>
            <a:endParaRPr lang="en-GB" b="0" i="0" dirty="0">
              <a:effectLst/>
              <a:latin typeface="Roboto" panose="02000000000000000000" pitchFamily="2" charset="0"/>
            </a:endParaRPr>
          </a:p>
          <a:p>
            <a:pPr algn="l"/>
            <a:r>
              <a:rPr lang="en-GB" b="1" i="0" dirty="0">
                <a:effectLst/>
                <a:latin typeface="Roboto" panose="02000000000000000000" pitchFamily="2" charset="0"/>
              </a:rPr>
              <a:t>The evidence shows that walking in parks, gardens and woodlands has a big positive benefit for mental health – but it takes a lot of people working hard to provide these resources. Again, these are careers working with plants, some very physical and outdoors, others less so in management and planning, for example. Useful to make students aware of these opportunities.</a:t>
            </a:r>
            <a:br>
              <a:rPr lang="en-GB" b="0" i="0" dirty="0">
                <a:effectLst/>
                <a:latin typeface="Roboto" panose="02000000000000000000" pitchFamily="2" charset="0"/>
              </a:rPr>
            </a:b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27</a:t>
            </a:fld>
            <a:endParaRPr lang="en-GB"/>
          </a:p>
        </p:txBody>
      </p:sp>
    </p:spTree>
    <p:extLst>
      <p:ext uri="{BB962C8B-B14F-4D97-AF65-F5344CB8AC3E}">
        <p14:creationId xmlns:p14="http://schemas.microsoft.com/office/powerpoint/2010/main" val="626489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home room with plants and view credit Anthony Short</a:t>
            </a:r>
          </a:p>
          <a:p>
            <a:endParaRPr lang="en-GB" b="1" dirty="0"/>
          </a:p>
          <a:p>
            <a:r>
              <a:rPr lang="en-GB" b="1" dirty="0"/>
              <a:t>The impact of plants on health and recovery is only just being recognised by clear research evidence. It has been shown that patients who have a view of plants from a hospital bed or even just a large photograph of plants, a woodland etc. </a:t>
            </a:r>
            <a:r>
              <a:rPr lang="en-GB" sz="1200" b="1" dirty="0"/>
              <a:t>record less pain, need less pain medication, call the nurses less often and leave hospital up to 24 hours sooner after routine surgery.  The impact of this simple knowledge on the ability of the health system to cope is potentially enormous. Care workers in homes, and staff in hospitals from management to medics, could all  help their clients/patients feel better, and possible actually </a:t>
            </a:r>
            <a:r>
              <a:rPr lang="en-GB" sz="1200" b="1" i="1" dirty="0"/>
              <a:t>get</a:t>
            </a:r>
            <a:r>
              <a:rPr lang="en-GB" sz="1200" b="1" dirty="0"/>
              <a:t> better sooner, placing fewer demands of staff and beds, by simply following the evidence.</a:t>
            </a:r>
            <a:endParaRPr lang="en-GB" b="1" dirty="0"/>
          </a:p>
        </p:txBody>
      </p:sp>
      <p:sp>
        <p:nvSpPr>
          <p:cNvPr id="4" name="Slide Number Placeholder 3"/>
          <p:cNvSpPr>
            <a:spLocks noGrp="1"/>
          </p:cNvSpPr>
          <p:nvPr>
            <p:ph type="sldNum" sz="quarter" idx="5"/>
          </p:nvPr>
        </p:nvSpPr>
        <p:spPr/>
        <p:txBody>
          <a:bodyPr/>
          <a:lstStyle/>
          <a:p>
            <a:fld id="{2B429D17-BE67-426C-8431-ECD273172CD0}" type="slidenum">
              <a:rPr lang="en-GB" smtClean="0"/>
              <a:t>28</a:t>
            </a:fld>
            <a:endParaRPr lang="en-GB"/>
          </a:p>
        </p:txBody>
      </p:sp>
    </p:spTree>
    <p:extLst>
      <p:ext uri="{BB962C8B-B14F-4D97-AF65-F5344CB8AC3E}">
        <p14:creationId xmlns:p14="http://schemas.microsoft.com/office/powerpoint/2010/main" val="1989294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https://commons.wikimedia.org/wiki/File:Nutrition-pyramid.jpg. </a:t>
            </a:r>
          </a:p>
          <a:p>
            <a:r>
              <a:rPr lang="en-GB" dirty="0"/>
              <a:t>Fruit/vegetables and olive oil images credit Anthony Short. </a:t>
            </a:r>
            <a:r>
              <a:rPr lang="en-GB" b="1" dirty="0"/>
              <a:t> </a:t>
            </a:r>
          </a:p>
          <a:p>
            <a:endParaRPr lang="en-GB" b="1" dirty="0"/>
          </a:p>
          <a:p>
            <a:r>
              <a:rPr lang="en-GB" b="1" dirty="0"/>
              <a:t>You are what you eat! There are huge numbers of careers in providing good, plant-rich food for as many people as possible, ranging from scientists investigating the best plant-based food to eat, to dieticians who plan the meals served in schools, hospitals and prisons and everyone who grows, sells or prepares plant-based foods in homes, restaurants and supermarkets.</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29</a:t>
            </a:fld>
            <a:endParaRPr lang="en-GB"/>
          </a:p>
        </p:txBody>
      </p:sp>
    </p:spTree>
    <p:extLst>
      <p:ext uri="{BB962C8B-B14F-4D97-AF65-F5344CB8AC3E}">
        <p14:creationId xmlns:p14="http://schemas.microsoft.com/office/powerpoint/2010/main" val="355327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bog asphodel credit Anthony Short. </a:t>
            </a:r>
            <a:r>
              <a:rPr lang="en-GB" b="1" dirty="0"/>
              <a:t> </a:t>
            </a:r>
          </a:p>
          <a:p>
            <a:endParaRPr lang="en-GB" b="1" dirty="0"/>
          </a:p>
          <a:p>
            <a:r>
              <a:rPr lang="en-GB" b="1" dirty="0"/>
              <a:t>Refer students to the </a:t>
            </a:r>
            <a:r>
              <a:rPr lang="en-GB" b="1" dirty="0" err="1"/>
              <a:t>PlantPower</a:t>
            </a:r>
            <a:r>
              <a:rPr lang="en-GB" b="1" dirty="0"/>
              <a:t> poster ‘Want to change the world?’ and use this as a starting point for discussion of some of the major challenges facing people in the UK and globally. How aware are students of the issues and causes? How many plant-based solutions can they envisage?</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a:t>
            </a:fld>
            <a:endParaRPr lang="en-GB"/>
          </a:p>
        </p:txBody>
      </p:sp>
    </p:spTree>
    <p:extLst>
      <p:ext uri="{BB962C8B-B14F-4D97-AF65-F5344CB8AC3E}">
        <p14:creationId xmlns:p14="http://schemas.microsoft.com/office/powerpoint/2010/main" val="367530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https://commons.wikimedia.org/wiki/File:Genebank4_%284331057760%29.jpg; </a:t>
            </a:r>
          </a:p>
          <a:p>
            <a:r>
              <a:rPr lang="en-GB" dirty="0"/>
              <a:t>https://commons.wikimedia.org/wiki/File:Researcher_looking_through_microscope.jpg;</a:t>
            </a:r>
          </a:p>
          <a:p>
            <a:r>
              <a:rPr lang="en-GB" dirty="0"/>
              <a:t>https://commons.wikimedia.org/wiki/File:Wiki-statistics_01.jpg. </a:t>
            </a:r>
          </a:p>
          <a:p>
            <a:endParaRPr lang="en-GB" b="1" dirty="0"/>
          </a:p>
          <a:p>
            <a:r>
              <a:rPr lang="en-GB" b="1" dirty="0"/>
              <a:t>People who build the evidence behind all the advice we are given on how plants impact our health are not all juggling plants and apparatus in laboratories. Computer experts and statisticians also play a key role in helping us understand what is going on – in science today, computers and the ability to manage big data are key skills which students may not be very aware of.</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30</a:t>
            </a:fld>
            <a:endParaRPr lang="en-GB"/>
          </a:p>
        </p:txBody>
      </p:sp>
    </p:spTree>
    <p:extLst>
      <p:ext uri="{BB962C8B-B14F-4D97-AF65-F5344CB8AC3E}">
        <p14:creationId xmlns:p14="http://schemas.microsoft.com/office/powerpoint/2010/main" val="582498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images credit Anthony Short. </a:t>
            </a:r>
          </a:p>
          <a:p>
            <a:endParaRPr lang="en-GB" b="1" dirty="0"/>
          </a:p>
          <a:p>
            <a:r>
              <a:rPr lang="en-GB" b="1" dirty="0"/>
              <a:t>Discuss the value of plastics with students. They have many positive characteristics – which is why they are so widely used. Question why they are so damaging environmentally both in terms of production and life cycle but also consider how they help avoid food waste etc. This slide and the next one show just some of the places that plastic waste turns up globally.</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31</a:t>
            </a:fld>
            <a:endParaRPr lang="en-GB"/>
          </a:p>
        </p:txBody>
      </p:sp>
    </p:spTree>
    <p:extLst>
      <p:ext uri="{BB962C8B-B14F-4D97-AF65-F5344CB8AC3E}">
        <p14:creationId xmlns:p14="http://schemas.microsoft.com/office/powerpoint/2010/main" val="369316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https://commons.wikimedia.org/wiki/Category:Plastic_waste#/media/File:Piles_of_plastic_waste_in_Thilafushi,_2012_(2).jpg </a:t>
            </a:r>
          </a:p>
          <a:p>
            <a:r>
              <a:rPr lang="en-GB" b="0" dirty="0"/>
              <a:t>Albatross stomach contents Anthony Short</a:t>
            </a:r>
          </a:p>
          <a:p>
            <a:endParaRPr lang="en-GB" b="1" dirty="0"/>
          </a:p>
          <a:p>
            <a:r>
              <a:rPr lang="en-GB" b="1" dirty="0"/>
              <a:t>More examples of plastic waste – ask students for suggestions of how plants might be able to reduce our dependence on plastics. Look for more use of paper and card as well as bioplastics.</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32</a:t>
            </a:fld>
            <a:endParaRPr lang="en-GB"/>
          </a:p>
        </p:txBody>
      </p:sp>
    </p:spTree>
    <p:extLst>
      <p:ext uri="{BB962C8B-B14F-4D97-AF65-F5344CB8AC3E}">
        <p14:creationId xmlns:p14="http://schemas.microsoft.com/office/powerpoint/2010/main" val="836288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https://en.wikipedia.org/wiki/Biodegradable_plastic#/media/File:Cmglee_PLA_cups.jpg credit: By </a:t>
            </a:r>
            <a:r>
              <a:rPr lang="en-GB" dirty="0" err="1"/>
              <a:t>Cmglee</a:t>
            </a:r>
            <a:r>
              <a:rPr lang="en-GB" dirty="0"/>
              <a:t> - Own work, CC BY-SA 4.0, https://commons.wikimedia.org/w/index.php?curid=83224814.</a:t>
            </a:r>
            <a:r>
              <a:rPr lang="en-GB" b="1" dirty="0"/>
              <a:t> </a:t>
            </a:r>
          </a:p>
          <a:p>
            <a:endParaRPr lang="en-GB" b="1" dirty="0"/>
          </a:p>
          <a:p>
            <a:r>
              <a:rPr lang="en-GB" b="1" dirty="0"/>
              <a:t>Just because plastics are made from plant-sourced compounds doesn’t mean they will decompose easily in the natural world. Students can explore the fact that all of these challenges and solutions are not black and white and include many shades of grey.</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33</a:t>
            </a:fld>
            <a:endParaRPr lang="en-GB"/>
          </a:p>
        </p:txBody>
      </p:sp>
    </p:spTree>
    <p:extLst>
      <p:ext uri="{BB962C8B-B14F-4D97-AF65-F5344CB8AC3E}">
        <p14:creationId xmlns:p14="http://schemas.microsoft.com/office/powerpoint/2010/main" val="2225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credit Anthony Short. </a:t>
            </a:r>
          </a:p>
          <a:p>
            <a:endParaRPr lang="en-GB" b="1" dirty="0"/>
          </a:p>
          <a:p>
            <a:r>
              <a:rPr lang="en-GB" b="1" dirty="0"/>
              <a:t>Bioplastics (and alternatives such as card and paper) are not a simple solution. Help students see that arguments such as this are not black and white. Challenges include the range of uses e.g. card and paper need to be waxed to be waterproof. Commercial waxes are often made from petrochemicals so manufacturers must use natural waxes and then cost and availability are an issue. There is conflict between uses of plant resources when globally people still go hungry, biomass as a sustainable energy alternative and plants being needed to absorb carbon dioxide from the atmosphere. There is a huge range of potential careers both now and going forward to find alternatives to plastics and plants are going to play a big part in this.</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34</a:t>
            </a:fld>
            <a:endParaRPr lang="en-GB"/>
          </a:p>
        </p:txBody>
      </p:sp>
    </p:spTree>
    <p:extLst>
      <p:ext uri="{BB962C8B-B14F-4D97-AF65-F5344CB8AC3E}">
        <p14:creationId xmlns:p14="http://schemas.microsoft.com/office/powerpoint/2010/main" val="3119206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Rain forest credit Anthony Short </a:t>
            </a:r>
          </a:p>
          <a:p>
            <a:r>
              <a:rPr lang="en-GB" dirty="0"/>
              <a:t>Lab: https://commons.wikimedia.org/wiki/File:InvestigadoresUR.JPG; </a:t>
            </a:r>
          </a:p>
          <a:p>
            <a:endParaRPr lang="en-GB" b="0" i="0" dirty="0">
              <a:solidFill>
                <a:srgbClr val="0C0D0D"/>
              </a:solidFill>
              <a:effectLst/>
              <a:latin typeface="iStock Maquette"/>
            </a:endParaRPr>
          </a:p>
          <a:p>
            <a:r>
              <a:rPr lang="en-GB" b="1" i="0" dirty="0">
                <a:solidFill>
                  <a:srgbClr val="0C0D0D"/>
                </a:solidFill>
                <a:effectLst/>
                <a:latin typeface="iStock Maquette"/>
              </a:rPr>
              <a:t>There are many different potential careers helping to replace plastic in modern lifestyles. Many of these roles will involve working directly or indirectly with plants. They certainly do not all involve becoming a professional scientist, but it is very helpful to make students aware that a good grasp of basic plant science will always help!</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35</a:t>
            </a:fld>
            <a:endParaRPr lang="en-GB"/>
          </a:p>
        </p:txBody>
      </p:sp>
    </p:spTree>
    <p:extLst>
      <p:ext uri="{BB962C8B-B14F-4D97-AF65-F5344CB8AC3E}">
        <p14:creationId xmlns:p14="http://schemas.microsoft.com/office/powerpoint/2010/main" val="107578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of wheat credit Anthony Short. </a:t>
            </a:r>
            <a:r>
              <a:rPr lang="en-GB" b="1" dirty="0"/>
              <a:t>  </a:t>
            </a:r>
          </a:p>
          <a:p>
            <a:endParaRPr lang="en-GB" b="1" dirty="0"/>
          </a:p>
          <a:p>
            <a:r>
              <a:rPr lang="en-GB" b="1" dirty="0"/>
              <a:t>Opportunity to discover what students know about main food crops. Cereals and other starchy crops such as wheat, maize (corn), rice, cassava, sweet potato and breadfruit are key crops around the world for feeding the billions of people who call this planet home. Challenges include not enough food grown, climate change affecting growing conditions, plant diseases and pests, number of people, distribution and wealth.</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4</a:t>
            </a:fld>
            <a:endParaRPr lang="en-GB"/>
          </a:p>
        </p:txBody>
      </p:sp>
    </p:spTree>
    <p:extLst>
      <p:ext uri="{BB962C8B-B14F-4D97-AF65-F5344CB8AC3E}">
        <p14:creationId xmlns:p14="http://schemas.microsoft.com/office/powerpoint/2010/main" val="350053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of animal feed, cow and meat credit Anthony Short. </a:t>
            </a:r>
          </a:p>
          <a:p>
            <a:endParaRPr lang="en-GB" b="1" dirty="0"/>
          </a:p>
          <a:p>
            <a:r>
              <a:rPr lang="en-GB" b="1" dirty="0"/>
              <a:t>Plant resources that could be used to feed people are turned into animal feed – even if only fields used for grazing rather than crop production. Ask students for possible solutions – and make them aware of some of the problems of over-simplification e.g. only eating plants might seem a good idea BUT in many parts of the world sheep and goats are very good at turning upland/scrubby/desert plants into first class protein – in areas where no crops could be grown.  </a:t>
            </a:r>
          </a:p>
        </p:txBody>
      </p:sp>
      <p:sp>
        <p:nvSpPr>
          <p:cNvPr id="4" name="Slide Number Placeholder 3"/>
          <p:cNvSpPr>
            <a:spLocks noGrp="1"/>
          </p:cNvSpPr>
          <p:nvPr>
            <p:ph type="sldNum" sz="quarter" idx="5"/>
          </p:nvPr>
        </p:nvSpPr>
        <p:spPr/>
        <p:txBody>
          <a:bodyPr/>
          <a:lstStyle/>
          <a:p>
            <a:fld id="{2B429D17-BE67-426C-8431-ECD273172CD0}" type="slidenum">
              <a:rPr lang="en-GB" smtClean="0"/>
              <a:t>5</a:t>
            </a:fld>
            <a:endParaRPr lang="en-GB"/>
          </a:p>
        </p:txBody>
      </p:sp>
    </p:spTree>
    <p:extLst>
      <p:ext uri="{BB962C8B-B14F-4D97-AF65-F5344CB8AC3E}">
        <p14:creationId xmlns:p14="http://schemas.microsoft.com/office/powerpoint/2010/main" val="199347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of rainforest juxtaposed with palm oil plantations credit Anthony Short. </a:t>
            </a:r>
          </a:p>
          <a:p>
            <a:endParaRPr lang="en-GB" b="1" dirty="0"/>
          </a:p>
          <a:p>
            <a:r>
              <a:rPr lang="en-GB" b="1" dirty="0"/>
              <a:t>These aerial photographs show how rainforest – on the left of the first photo – is destroyed and the land rapidly turned into agricultural land. In these images palm oil is grown to supply the vast demand in food production. Challenge students further – palm oil is an incredibly efficient way to get oil from plants and uses less land than corn, olives, rape seed etc for the same volumes of oil… So what needs to change? Why is change hard to bring about?</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6</a:t>
            </a:fld>
            <a:endParaRPr lang="en-GB"/>
          </a:p>
        </p:txBody>
      </p:sp>
    </p:spTree>
    <p:extLst>
      <p:ext uri="{BB962C8B-B14F-4D97-AF65-F5344CB8AC3E}">
        <p14:creationId xmlns:p14="http://schemas.microsoft.com/office/powerpoint/2010/main" val="116770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of scientist looking at bananas https://commons.wikimedia.org/wiki/File:IAEA%27s_plant_breeding_Unit_Seibersdorf_01_%287554618364%29.jpg. </a:t>
            </a:r>
          </a:p>
          <a:p>
            <a:r>
              <a:rPr lang="en-GB" dirty="0"/>
              <a:t>Trial plots https://commons.wikimedia.org/wiki/File:Trial_Plots_-_geograph.org.uk_-_860787.jpg. </a:t>
            </a:r>
          </a:p>
          <a:p>
            <a:endParaRPr lang="en-GB" dirty="0"/>
          </a:p>
          <a:p>
            <a:r>
              <a:rPr lang="en-GB" b="1" dirty="0"/>
              <a:t>There are many careers  which will help us find the solutions we need. Understanding how plants grow, and developing strains of crop plants that grow better, contain more nutrition or are more resistant to disease involves roles from high-flying academic researchers and gene technologists to planters and growers.</a:t>
            </a:r>
          </a:p>
        </p:txBody>
      </p:sp>
      <p:sp>
        <p:nvSpPr>
          <p:cNvPr id="4" name="Slide Number Placeholder 3"/>
          <p:cNvSpPr>
            <a:spLocks noGrp="1"/>
          </p:cNvSpPr>
          <p:nvPr>
            <p:ph type="sldNum" sz="quarter" idx="5"/>
          </p:nvPr>
        </p:nvSpPr>
        <p:spPr/>
        <p:txBody>
          <a:bodyPr/>
          <a:lstStyle/>
          <a:p>
            <a:fld id="{2B429D17-BE67-426C-8431-ECD273172CD0}" type="slidenum">
              <a:rPr lang="en-GB" smtClean="0"/>
              <a:t>7</a:t>
            </a:fld>
            <a:endParaRPr lang="en-GB"/>
          </a:p>
        </p:txBody>
      </p:sp>
    </p:spTree>
    <p:extLst>
      <p:ext uri="{BB962C8B-B14F-4D97-AF65-F5344CB8AC3E}">
        <p14:creationId xmlns:p14="http://schemas.microsoft.com/office/powerpoint/2010/main" val="381015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https://www.pexels.com/photo/a-woman-using-microscope-4033304/</a:t>
            </a:r>
          </a:p>
          <a:p>
            <a:r>
              <a:rPr lang="en-GB" dirty="0"/>
              <a:t>https://commons.wikimedia.org/wiki/File:Fertilising_operations_-_geograph.org.uk_-_493879.jpg    </a:t>
            </a:r>
          </a:p>
          <a:p>
            <a:r>
              <a:rPr lang="en-GB" dirty="0"/>
              <a:t>https://commons.wikimedia.org/wiki/File:Food_Science_and_Technology.jpg   </a:t>
            </a:r>
          </a:p>
          <a:p>
            <a:endParaRPr lang="en-GB" b="1" dirty="0"/>
          </a:p>
          <a:p>
            <a:r>
              <a:rPr lang="en-GB" b="1" dirty="0"/>
              <a:t>Technicians in both research labs and school biology departments carry out lots of the exciting science, whilst tractor drivers and farmers trial and grow new crops. Food technology labs and factories produce new plant-based foods. For example - students could investigate the new peas being developed as an alternative to soybeans – they do not have the gene that makes them taste like peas, so the protein they produce is much more versatile!</a:t>
            </a:r>
          </a:p>
        </p:txBody>
      </p:sp>
      <p:sp>
        <p:nvSpPr>
          <p:cNvPr id="4" name="Slide Number Placeholder 3"/>
          <p:cNvSpPr>
            <a:spLocks noGrp="1"/>
          </p:cNvSpPr>
          <p:nvPr>
            <p:ph type="sldNum" sz="quarter" idx="5"/>
          </p:nvPr>
        </p:nvSpPr>
        <p:spPr/>
        <p:txBody>
          <a:bodyPr/>
          <a:lstStyle/>
          <a:p>
            <a:fld id="{2B429D17-BE67-426C-8431-ECD273172CD0}" type="slidenum">
              <a:rPr lang="en-GB" smtClean="0"/>
              <a:t>8</a:t>
            </a:fld>
            <a:endParaRPr lang="en-GB"/>
          </a:p>
        </p:txBody>
      </p:sp>
    </p:spTree>
    <p:extLst>
      <p:ext uri="{BB962C8B-B14F-4D97-AF65-F5344CB8AC3E}">
        <p14:creationId xmlns:p14="http://schemas.microsoft.com/office/powerpoint/2010/main" val="86574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https://commons.wikimedia.org/wiki/Category:Traffic_congestion#/media/File:Trafficjamdelhi.jpg  </a:t>
            </a:r>
          </a:p>
          <a:p>
            <a:r>
              <a:rPr lang="en-GB" dirty="0"/>
              <a:t>https://commons.wikimedia.org/wiki/File:Uul-Rice-Fields-in-Central-Laos.jpg  </a:t>
            </a:r>
          </a:p>
          <a:p>
            <a:r>
              <a:rPr lang="en-GB" dirty="0"/>
              <a:t>https://commons.wikimedia.org/wiki/File:Scholven_Powerplant.jpg. </a:t>
            </a:r>
            <a:r>
              <a:rPr lang="en-GB" b="1" dirty="0"/>
              <a:t> </a:t>
            </a:r>
          </a:p>
          <a:p>
            <a:endParaRPr lang="en-GB" b="1" dirty="0"/>
          </a:p>
          <a:p>
            <a:r>
              <a:rPr lang="en-GB" b="1" dirty="0"/>
              <a:t>Most students will already be familiar with the human causes of rising carbon dioxide levels and the climate change that follows. They may not be so aware of the ways that plants can help in mitigating this risk – and the huge variety of careers in which they might get involved.</a:t>
            </a:r>
            <a:endParaRPr lang="en-GB" dirty="0"/>
          </a:p>
        </p:txBody>
      </p:sp>
      <p:sp>
        <p:nvSpPr>
          <p:cNvPr id="4" name="Slide Number Placeholder 3"/>
          <p:cNvSpPr>
            <a:spLocks noGrp="1"/>
          </p:cNvSpPr>
          <p:nvPr>
            <p:ph type="sldNum" sz="quarter" idx="5"/>
          </p:nvPr>
        </p:nvSpPr>
        <p:spPr/>
        <p:txBody>
          <a:bodyPr/>
          <a:lstStyle/>
          <a:p>
            <a:fld id="{2B429D17-BE67-426C-8431-ECD273172CD0}" type="slidenum">
              <a:rPr lang="en-GB" smtClean="0"/>
              <a:t>9</a:t>
            </a:fld>
            <a:endParaRPr lang="en-GB"/>
          </a:p>
        </p:txBody>
      </p:sp>
    </p:spTree>
    <p:extLst>
      <p:ext uri="{BB962C8B-B14F-4D97-AF65-F5344CB8AC3E}">
        <p14:creationId xmlns:p14="http://schemas.microsoft.com/office/powerpoint/2010/main" val="3582572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537B22-005E-D14F-E6F1-3C0B0DB1F4C7}"/>
              </a:ext>
            </a:extLst>
          </p:cNvPr>
          <p:cNvSpPr/>
          <p:nvPr userDrawn="1"/>
        </p:nvSpPr>
        <p:spPr>
          <a:xfrm>
            <a:off x="-2" y="1746002"/>
            <a:ext cx="9144002" cy="511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8" name="Graphic 7">
            <a:extLst>
              <a:ext uri="{FF2B5EF4-FFF2-40B4-BE49-F238E27FC236}">
                <a16:creationId xmlns:a16="http://schemas.microsoft.com/office/drawing/2014/main" id="{2683090F-51F9-CABC-0607-9BAC5ACFFC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466906"/>
            <a:ext cx="2399173" cy="920613"/>
          </a:xfrm>
          <a:prstGeom prst="rect">
            <a:avLst/>
          </a:prstGeom>
        </p:spPr>
      </p:pic>
      <p:sp>
        <p:nvSpPr>
          <p:cNvPr id="9" name="Round Single Corner of Rectangle 8">
            <a:extLst>
              <a:ext uri="{FF2B5EF4-FFF2-40B4-BE49-F238E27FC236}">
                <a16:creationId xmlns:a16="http://schemas.microsoft.com/office/drawing/2014/main" id="{8011306A-8982-3820-32C6-7921AD9F7E16}"/>
              </a:ext>
            </a:extLst>
          </p:cNvPr>
          <p:cNvSpPr/>
          <p:nvPr userDrawn="1"/>
        </p:nvSpPr>
        <p:spPr>
          <a:xfrm flipH="1">
            <a:off x="5518576" y="1389295"/>
            <a:ext cx="3420000" cy="3780000"/>
          </a:xfrm>
          <a:prstGeom prst="round1Rect">
            <a:avLst>
              <a:gd name="adj" fmla="val 735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0" name="Rectangle 9">
            <a:extLst>
              <a:ext uri="{FF2B5EF4-FFF2-40B4-BE49-F238E27FC236}">
                <a16:creationId xmlns:a16="http://schemas.microsoft.com/office/drawing/2014/main" id="{1E253F22-CE1A-8727-93BD-539836A81828}"/>
              </a:ext>
            </a:extLst>
          </p:cNvPr>
          <p:cNvSpPr/>
          <p:nvPr userDrawn="1"/>
        </p:nvSpPr>
        <p:spPr>
          <a:xfrm>
            <a:off x="5165921" y="1746000"/>
            <a:ext cx="3420000" cy="37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1" name="Picture Placeholder 8">
            <a:extLst>
              <a:ext uri="{FF2B5EF4-FFF2-40B4-BE49-F238E27FC236}">
                <a16:creationId xmlns:a16="http://schemas.microsoft.com/office/drawing/2014/main" id="{378B3B35-82F0-2E77-29A3-EE2D563FD149}"/>
              </a:ext>
            </a:extLst>
          </p:cNvPr>
          <p:cNvSpPr>
            <a:spLocks noGrp="1"/>
          </p:cNvSpPr>
          <p:nvPr>
            <p:ph type="pic" sz="quarter" idx="12"/>
          </p:nvPr>
        </p:nvSpPr>
        <p:spPr>
          <a:xfrm>
            <a:off x="5284724" y="1626895"/>
            <a:ext cx="3420000" cy="3780000"/>
          </a:xfrm>
          <a:prstGeom prst="rect">
            <a:avLst/>
          </a:prstGeom>
        </p:spPr>
        <p:txBody>
          <a:bodyPr/>
          <a:lstStyle/>
          <a:p>
            <a:endParaRPr lang="en-GB" dirty="0"/>
          </a:p>
        </p:txBody>
      </p:sp>
      <p:sp>
        <p:nvSpPr>
          <p:cNvPr id="12" name="Text Placeholder 30">
            <a:extLst>
              <a:ext uri="{FF2B5EF4-FFF2-40B4-BE49-F238E27FC236}">
                <a16:creationId xmlns:a16="http://schemas.microsoft.com/office/drawing/2014/main" id="{91F4FFAA-ECBF-9700-C13B-B8540BED934B}"/>
              </a:ext>
            </a:extLst>
          </p:cNvPr>
          <p:cNvSpPr>
            <a:spLocks noGrp="1"/>
          </p:cNvSpPr>
          <p:nvPr>
            <p:ph type="body" sz="quarter" idx="11"/>
          </p:nvPr>
        </p:nvSpPr>
        <p:spPr>
          <a:xfrm>
            <a:off x="432000" y="5029200"/>
            <a:ext cx="6392863" cy="576400"/>
          </a:xfrm>
          <a:prstGeom prst="rect">
            <a:avLst/>
          </a:prstGeom>
        </p:spPr>
        <p:txBody>
          <a:bodyPr>
            <a:normAutofit/>
          </a:bodyPr>
          <a:lstStyle>
            <a:lvl1pPr marL="0" indent="0">
              <a:buNone/>
              <a:defRPr sz="1600"/>
            </a:lvl1pPr>
          </a:lstStyle>
          <a:p>
            <a:pPr lvl="0"/>
            <a:r>
              <a:rPr lang="en-GB" dirty="0"/>
              <a:t>Click to edit Master text styles</a:t>
            </a:r>
          </a:p>
        </p:txBody>
      </p:sp>
      <p:sp>
        <p:nvSpPr>
          <p:cNvPr id="13" name="TextBox 12">
            <a:extLst>
              <a:ext uri="{FF2B5EF4-FFF2-40B4-BE49-F238E27FC236}">
                <a16:creationId xmlns:a16="http://schemas.microsoft.com/office/drawing/2014/main" id="{1BB0DC4A-B616-1275-B01B-5916F5A9BE52}"/>
              </a:ext>
            </a:extLst>
          </p:cNvPr>
          <p:cNvSpPr txBox="1"/>
          <p:nvPr userDrawn="1"/>
        </p:nvSpPr>
        <p:spPr>
          <a:xfrm>
            <a:off x="432000" y="5715668"/>
            <a:ext cx="2697163" cy="338554"/>
          </a:xfrm>
          <a:prstGeom prst="rect">
            <a:avLst/>
          </a:prstGeom>
          <a:noFill/>
        </p:spPr>
        <p:txBody>
          <a:bodyPr wrap="square" lIns="0" tIns="0" rIns="0" bIns="0" rtlCol="0">
            <a:spAutoFit/>
          </a:bodyPr>
          <a:lstStyle/>
          <a:p>
            <a:pPr algn="l">
              <a:spcBef>
                <a:spcPts val="1000"/>
              </a:spcBef>
            </a:pPr>
            <a:r>
              <a:rPr lang="en-GB" sz="2200" dirty="0" err="1">
                <a:solidFill>
                  <a:schemeClr val="tx1"/>
                </a:solidFill>
              </a:rPr>
              <a:t>www.saps.org.uk</a:t>
            </a:r>
            <a:endParaRPr lang="en-GB" sz="2200" dirty="0">
              <a:solidFill>
                <a:schemeClr val="tx1"/>
              </a:solidFill>
            </a:endParaRPr>
          </a:p>
        </p:txBody>
      </p:sp>
      <p:sp>
        <p:nvSpPr>
          <p:cNvPr id="14" name="Title Placeholder 1">
            <a:extLst>
              <a:ext uri="{FF2B5EF4-FFF2-40B4-BE49-F238E27FC236}">
                <a16:creationId xmlns:a16="http://schemas.microsoft.com/office/drawing/2014/main" id="{ACDBD861-AB9D-4C30-9C9D-BD48E8B26892}"/>
              </a:ext>
            </a:extLst>
          </p:cNvPr>
          <p:cNvSpPr>
            <a:spLocks noGrp="1"/>
          </p:cNvSpPr>
          <p:nvPr>
            <p:ph type="title"/>
          </p:nvPr>
        </p:nvSpPr>
        <p:spPr>
          <a:xfrm>
            <a:off x="432000" y="2376000"/>
            <a:ext cx="4647299" cy="1274195"/>
          </a:xfrm>
          <a:prstGeom prst="rect">
            <a:avLst/>
          </a:prstGeom>
        </p:spPr>
        <p:txBody>
          <a:bodyPr vert="horz" wrap="square" lIns="0" tIns="0" rIns="0" bIns="0" rtlCol="0" anchor="t" anchorCtr="0">
            <a:spAutoFit/>
          </a:bodyPr>
          <a:lstStyle>
            <a:lvl1pPr>
              <a:defRPr sz="4600"/>
            </a:lvl1pPr>
          </a:lstStyle>
          <a:p>
            <a:r>
              <a:rPr lang="en-GB" dirty="0"/>
              <a:t>Click to edit Master title style</a:t>
            </a:r>
          </a:p>
        </p:txBody>
      </p:sp>
    </p:spTree>
    <p:extLst>
      <p:ext uri="{BB962C8B-B14F-4D97-AF65-F5344CB8AC3E}">
        <p14:creationId xmlns:p14="http://schemas.microsoft.com/office/powerpoint/2010/main" val="260646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261FE-954D-B682-C0BB-91E8DC532CEE}"/>
              </a:ext>
            </a:extLst>
          </p:cNvPr>
          <p:cNvSpPr/>
          <p:nvPr/>
        </p:nvSpPr>
        <p:spPr>
          <a:xfrm>
            <a:off x="-2" y="1746002"/>
            <a:ext cx="9144002" cy="511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7" name="Graphic 16">
            <a:extLst>
              <a:ext uri="{FF2B5EF4-FFF2-40B4-BE49-F238E27FC236}">
                <a16:creationId xmlns:a16="http://schemas.microsoft.com/office/drawing/2014/main" id="{671A9863-686E-A94B-21EE-6D9CBF7ECD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466906"/>
            <a:ext cx="2399173" cy="920613"/>
          </a:xfrm>
          <a:prstGeom prst="rect">
            <a:avLst/>
          </a:prstGeom>
        </p:spPr>
      </p:pic>
      <p:sp>
        <p:nvSpPr>
          <p:cNvPr id="22" name="Text Placeholder 30">
            <a:extLst>
              <a:ext uri="{FF2B5EF4-FFF2-40B4-BE49-F238E27FC236}">
                <a16:creationId xmlns:a16="http://schemas.microsoft.com/office/drawing/2014/main" id="{7B34A01C-974C-ACF3-97B7-96495FD81996}"/>
              </a:ext>
            </a:extLst>
          </p:cNvPr>
          <p:cNvSpPr>
            <a:spLocks noGrp="1"/>
          </p:cNvSpPr>
          <p:nvPr>
            <p:ph type="body" sz="quarter" idx="11"/>
          </p:nvPr>
        </p:nvSpPr>
        <p:spPr>
          <a:xfrm>
            <a:off x="432000" y="5029200"/>
            <a:ext cx="6392863" cy="576400"/>
          </a:xfrm>
          <a:prstGeom prst="rect">
            <a:avLst/>
          </a:prstGeom>
        </p:spPr>
        <p:txBody>
          <a:bodyPr>
            <a:normAutofit/>
          </a:bodyPr>
          <a:lstStyle>
            <a:lvl1pPr marL="0" indent="0">
              <a:buNone/>
              <a:defRPr sz="1600"/>
            </a:lvl1pPr>
          </a:lstStyle>
          <a:p>
            <a:pPr lvl="0"/>
            <a:r>
              <a:rPr lang="en-GB" dirty="0"/>
              <a:t>Click to edit Master text styles</a:t>
            </a:r>
          </a:p>
        </p:txBody>
      </p:sp>
      <p:sp>
        <p:nvSpPr>
          <p:cNvPr id="27" name="TextBox 26">
            <a:extLst>
              <a:ext uri="{FF2B5EF4-FFF2-40B4-BE49-F238E27FC236}">
                <a16:creationId xmlns:a16="http://schemas.microsoft.com/office/drawing/2014/main" id="{123BB3D0-C9B4-FE8B-5840-6DACB0AC9692}"/>
              </a:ext>
            </a:extLst>
          </p:cNvPr>
          <p:cNvSpPr txBox="1"/>
          <p:nvPr userDrawn="1"/>
        </p:nvSpPr>
        <p:spPr>
          <a:xfrm>
            <a:off x="432000" y="5715668"/>
            <a:ext cx="2697163" cy="338554"/>
          </a:xfrm>
          <a:prstGeom prst="rect">
            <a:avLst/>
          </a:prstGeom>
          <a:noFill/>
        </p:spPr>
        <p:txBody>
          <a:bodyPr wrap="square" lIns="0" tIns="0" rIns="0" bIns="0" rtlCol="0">
            <a:spAutoFit/>
          </a:bodyPr>
          <a:lstStyle/>
          <a:p>
            <a:pPr algn="l">
              <a:spcBef>
                <a:spcPts val="1000"/>
              </a:spcBef>
            </a:pPr>
            <a:r>
              <a:rPr lang="en-GB" sz="2200" dirty="0" err="1">
                <a:solidFill>
                  <a:schemeClr val="tx1"/>
                </a:solidFill>
              </a:rPr>
              <a:t>www.saps.org.uk</a:t>
            </a:r>
            <a:endParaRPr lang="en-GB" sz="2200" dirty="0">
              <a:solidFill>
                <a:schemeClr val="tx1"/>
              </a:solidFill>
            </a:endParaRPr>
          </a:p>
        </p:txBody>
      </p:sp>
      <p:sp>
        <p:nvSpPr>
          <p:cNvPr id="28" name="Title Placeholder 1">
            <a:extLst>
              <a:ext uri="{FF2B5EF4-FFF2-40B4-BE49-F238E27FC236}">
                <a16:creationId xmlns:a16="http://schemas.microsoft.com/office/drawing/2014/main" id="{05E06CF7-172C-F959-ACCC-3196A37F3A4C}"/>
              </a:ext>
            </a:extLst>
          </p:cNvPr>
          <p:cNvSpPr>
            <a:spLocks noGrp="1"/>
          </p:cNvSpPr>
          <p:nvPr>
            <p:ph type="title"/>
          </p:nvPr>
        </p:nvSpPr>
        <p:spPr>
          <a:xfrm>
            <a:off x="432000" y="2376000"/>
            <a:ext cx="7433215" cy="1274195"/>
          </a:xfrm>
          <a:prstGeom prst="rect">
            <a:avLst/>
          </a:prstGeom>
        </p:spPr>
        <p:txBody>
          <a:bodyPr vert="horz" wrap="square" lIns="0" tIns="0" rIns="0" bIns="0" rtlCol="0" anchor="t" anchorCtr="0">
            <a:spAutoFit/>
          </a:bodyPr>
          <a:lstStyle>
            <a:lvl1pPr>
              <a:defRPr sz="4600"/>
            </a:lvl1pPr>
          </a:lstStyle>
          <a:p>
            <a:r>
              <a:rPr lang="en-GB" dirty="0"/>
              <a:t>Click to edit Master title style</a:t>
            </a:r>
          </a:p>
        </p:txBody>
      </p:sp>
    </p:spTree>
    <p:extLst>
      <p:ext uri="{BB962C8B-B14F-4D97-AF65-F5344CB8AC3E}">
        <p14:creationId xmlns:p14="http://schemas.microsoft.com/office/powerpoint/2010/main" val="88089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16021B6-4830-65FE-596A-C011C503F5E9}"/>
              </a:ext>
            </a:extLst>
          </p:cNvPr>
          <p:cNvSpPr/>
          <p:nvPr userDrawn="1"/>
        </p:nvSpPr>
        <p:spPr>
          <a:xfrm rot="10800000">
            <a:off x="0" y="0"/>
            <a:ext cx="9150300" cy="5994400"/>
          </a:xfrm>
          <a:prstGeom prst="round1Rect">
            <a:avLst>
              <a:gd name="adj" fmla="val 8211"/>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2" name="Title 1">
            <a:extLst>
              <a:ext uri="{FF2B5EF4-FFF2-40B4-BE49-F238E27FC236}">
                <a16:creationId xmlns:a16="http://schemas.microsoft.com/office/drawing/2014/main" id="{741F9618-48EE-FDD7-1399-128AF8B9401D}"/>
              </a:ext>
            </a:extLst>
          </p:cNvPr>
          <p:cNvSpPr>
            <a:spLocks noGrp="1"/>
          </p:cNvSpPr>
          <p:nvPr>
            <p:ph type="title"/>
          </p:nvPr>
        </p:nvSpPr>
        <p:spPr>
          <a:xfrm>
            <a:off x="432000" y="441327"/>
            <a:ext cx="8262938" cy="526298"/>
          </a:xfrm>
        </p:spPr>
        <p:txBody>
          <a:bodyPr/>
          <a:lstStyle>
            <a:lvl1pPr>
              <a:defRPr sz="3800"/>
            </a:lvl1pPr>
          </a:lstStyle>
          <a:p>
            <a:r>
              <a:rPr lang="en-GB" dirty="0"/>
              <a:t>Click to edit Master title style</a:t>
            </a:r>
          </a:p>
        </p:txBody>
      </p:sp>
      <p:sp>
        <p:nvSpPr>
          <p:cNvPr id="3" name="Content Placeholder 2">
            <a:extLst>
              <a:ext uri="{FF2B5EF4-FFF2-40B4-BE49-F238E27FC236}">
                <a16:creationId xmlns:a16="http://schemas.microsoft.com/office/drawing/2014/main" id="{98BF4D53-CCAB-3EA0-E89D-785932A41492}"/>
              </a:ext>
            </a:extLst>
          </p:cNvPr>
          <p:cNvSpPr>
            <a:spLocks noGrp="1"/>
          </p:cNvSpPr>
          <p:nvPr>
            <p:ph idx="1"/>
          </p:nvPr>
        </p:nvSpPr>
        <p:spPr>
          <a:xfrm>
            <a:off x="432000" y="1587600"/>
            <a:ext cx="8262938" cy="40716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Graphic 4">
            <a:extLst>
              <a:ext uri="{FF2B5EF4-FFF2-40B4-BE49-F238E27FC236}">
                <a16:creationId xmlns:a16="http://schemas.microsoft.com/office/drawing/2014/main" id="{721D516B-B58F-6490-7FE4-C6B2B4A4C3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8875" y="6145075"/>
            <a:ext cx="1465263" cy="562252"/>
          </a:xfrm>
          <a:prstGeom prst="rect">
            <a:avLst/>
          </a:prstGeom>
        </p:spPr>
      </p:pic>
    </p:spTree>
    <p:extLst>
      <p:ext uri="{BB962C8B-B14F-4D97-AF65-F5344CB8AC3E}">
        <p14:creationId xmlns:p14="http://schemas.microsoft.com/office/powerpoint/2010/main" val="36003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8577C4E8-29FA-A70F-C9BB-E77D75AE2A42}"/>
              </a:ext>
            </a:extLst>
          </p:cNvPr>
          <p:cNvSpPr/>
          <p:nvPr userDrawn="1"/>
        </p:nvSpPr>
        <p:spPr>
          <a:xfrm rot="10800000">
            <a:off x="0" y="0"/>
            <a:ext cx="9150300" cy="5994400"/>
          </a:xfrm>
          <a:prstGeom prst="round1Rect">
            <a:avLst>
              <a:gd name="adj" fmla="val 8211"/>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5" name="Graphic 4">
            <a:extLst>
              <a:ext uri="{FF2B5EF4-FFF2-40B4-BE49-F238E27FC236}">
                <a16:creationId xmlns:a16="http://schemas.microsoft.com/office/drawing/2014/main" id="{67D7E820-1C1A-951D-D2FF-BBCD1CDE15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8875" y="6145075"/>
            <a:ext cx="1465263" cy="562252"/>
          </a:xfrm>
          <a:prstGeom prst="rect">
            <a:avLst/>
          </a:prstGeom>
        </p:spPr>
      </p:pic>
    </p:spTree>
    <p:extLst>
      <p:ext uri="{BB962C8B-B14F-4D97-AF65-F5344CB8AC3E}">
        <p14:creationId xmlns:p14="http://schemas.microsoft.com/office/powerpoint/2010/main" val="406860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9FF4996-D52D-552B-4360-1A04445DF316}"/>
              </a:ext>
            </a:extLst>
          </p:cNvPr>
          <p:cNvSpPr/>
          <p:nvPr userDrawn="1"/>
        </p:nvSpPr>
        <p:spPr>
          <a:xfrm flipV="1">
            <a:off x="0" y="1746000"/>
            <a:ext cx="9144000" cy="51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7" name="Graphic 16">
            <a:extLst>
              <a:ext uri="{FF2B5EF4-FFF2-40B4-BE49-F238E27FC236}">
                <a16:creationId xmlns:a16="http://schemas.microsoft.com/office/drawing/2014/main" id="{677D7869-7085-DF54-F5F1-FE48EED312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466906"/>
            <a:ext cx="2399173" cy="920613"/>
          </a:xfrm>
          <a:prstGeom prst="rect">
            <a:avLst/>
          </a:prstGeom>
        </p:spPr>
      </p:pic>
      <p:sp>
        <p:nvSpPr>
          <p:cNvPr id="19" name="TextBox 18">
            <a:extLst>
              <a:ext uri="{FF2B5EF4-FFF2-40B4-BE49-F238E27FC236}">
                <a16:creationId xmlns:a16="http://schemas.microsoft.com/office/drawing/2014/main" id="{493FEAC8-F30D-36BE-8D5A-B9CAACFD2A07}"/>
              </a:ext>
            </a:extLst>
          </p:cNvPr>
          <p:cNvSpPr txBox="1"/>
          <p:nvPr userDrawn="1"/>
        </p:nvSpPr>
        <p:spPr>
          <a:xfrm>
            <a:off x="1094608" y="3745373"/>
            <a:ext cx="2697163" cy="338554"/>
          </a:xfrm>
          <a:prstGeom prst="rect">
            <a:avLst/>
          </a:prstGeom>
          <a:noFill/>
        </p:spPr>
        <p:txBody>
          <a:bodyPr wrap="square" lIns="0" tIns="0" rIns="0" bIns="0" rtlCol="0">
            <a:spAutoFit/>
          </a:bodyPr>
          <a:lstStyle/>
          <a:p>
            <a:pPr algn="l">
              <a:spcBef>
                <a:spcPts val="1000"/>
              </a:spcBef>
            </a:pPr>
            <a:r>
              <a:rPr lang="en-GB" sz="2200" dirty="0">
                <a:solidFill>
                  <a:schemeClr val="tx1"/>
                </a:solidFill>
              </a:rPr>
              <a:t>@</a:t>
            </a:r>
            <a:r>
              <a:rPr lang="en-GB" sz="2200" dirty="0" err="1">
                <a:solidFill>
                  <a:schemeClr val="tx1"/>
                </a:solidFill>
              </a:rPr>
              <a:t>SAPS_News</a:t>
            </a:r>
            <a:endParaRPr lang="en-GB" sz="2200" dirty="0">
              <a:solidFill>
                <a:schemeClr val="tx1"/>
              </a:solidFill>
            </a:endParaRPr>
          </a:p>
        </p:txBody>
      </p:sp>
      <p:sp>
        <p:nvSpPr>
          <p:cNvPr id="20" name="TextBox 19">
            <a:extLst>
              <a:ext uri="{FF2B5EF4-FFF2-40B4-BE49-F238E27FC236}">
                <a16:creationId xmlns:a16="http://schemas.microsoft.com/office/drawing/2014/main" id="{08927411-7102-0EDB-6B85-D75F6DC65474}"/>
              </a:ext>
            </a:extLst>
          </p:cNvPr>
          <p:cNvSpPr txBox="1"/>
          <p:nvPr userDrawn="1"/>
        </p:nvSpPr>
        <p:spPr>
          <a:xfrm>
            <a:off x="1094608" y="4413820"/>
            <a:ext cx="2697163" cy="338554"/>
          </a:xfrm>
          <a:prstGeom prst="rect">
            <a:avLst/>
          </a:prstGeom>
          <a:noFill/>
        </p:spPr>
        <p:txBody>
          <a:bodyPr wrap="square" lIns="0" tIns="0" rIns="0" bIns="0" rtlCol="0">
            <a:spAutoFit/>
          </a:bodyPr>
          <a:lstStyle/>
          <a:p>
            <a:pPr algn="l">
              <a:spcBef>
                <a:spcPts val="1000"/>
              </a:spcBef>
            </a:pPr>
            <a:r>
              <a:rPr lang="en-GB" sz="2200" dirty="0">
                <a:solidFill>
                  <a:schemeClr val="tx1"/>
                </a:solidFill>
              </a:rPr>
              <a:t>/</a:t>
            </a:r>
            <a:r>
              <a:rPr lang="en-GB" sz="2200" dirty="0" err="1">
                <a:solidFill>
                  <a:schemeClr val="tx1"/>
                </a:solidFill>
              </a:rPr>
              <a:t>ScienceandPlants</a:t>
            </a:r>
            <a:endParaRPr lang="en-GB" sz="2200" dirty="0">
              <a:solidFill>
                <a:schemeClr val="tx1"/>
              </a:solidFill>
            </a:endParaRPr>
          </a:p>
        </p:txBody>
      </p:sp>
      <p:sp>
        <p:nvSpPr>
          <p:cNvPr id="24" name="TextBox 23">
            <a:extLst>
              <a:ext uri="{FF2B5EF4-FFF2-40B4-BE49-F238E27FC236}">
                <a16:creationId xmlns:a16="http://schemas.microsoft.com/office/drawing/2014/main" id="{B33996EE-3104-9878-08F2-939B0A1048E9}"/>
              </a:ext>
            </a:extLst>
          </p:cNvPr>
          <p:cNvSpPr txBox="1"/>
          <p:nvPr userDrawn="1"/>
        </p:nvSpPr>
        <p:spPr>
          <a:xfrm>
            <a:off x="1094608" y="5068904"/>
            <a:ext cx="2697163" cy="338554"/>
          </a:xfrm>
          <a:prstGeom prst="rect">
            <a:avLst/>
          </a:prstGeom>
          <a:noFill/>
        </p:spPr>
        <p:txBody>
          <a:bodyPr wrap="square" lIns="0" tIns="0" rIns="0" bIns="0" rtlCol="0">
            <a:spAutoFit/>
          </a:bodyPr>
          <a:lstStyle/>
          <a:p>
            <a:pPr algn="l">
              <a:spcBef>
                <a:spcPts val="1000"/>
              </a:spcBef>
            </a:pPr>
            <a:r>
              <a:rPr lang="en-GB" sz="2200" dirty="0">
                <a:solidFill>
                  <a:schemeClr val="tx1"/>
                </a:solidFill>
              </a:rPr>
              <a:t>/</a:t>
            </a:r>
            <a:r>
              <a:rPr lang="en-GB" sz="2200" dirty="0" err="1">
                <a:solidFill>
                  <a:schemeClr val="tx1"/>
                </a:solidFill>
              </a:rPr>
              <a:t>scienceandplants</a:t>
            </a:r>
            <a:endParaRPr lang="en-GB" sz="2200" dirty="0">
              <a:solidFill>
                <a:schemeClr val="tx1"/>
              </a:solidFill>
            </a:endParaRPr>
          </a:p>
        </p:txBody>
      </p:sp>
      <p:pic>
        <p:nvPicPr>
          <p:cNvPr id="25" name="Graphic 24">
            <a:extLst>
              <a:ext uri="{FF2B5EF4-FFF2-40B4-BE49-F238E27FC236}">
                <a16:creationId xmlns:a16="http://schemas.microsoft.com/office/drawing/2014/main" id="{DF3EE02F-7203-6C88-8951-B8F7BAF367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1700" y="5046100"/>
            <a:ext cx="174625" cy="384175"/>
          </a:xfrm>
          <a:prstGeom prst="rect">
            <a:avLst/>
          </a:prstGeom>
        </p:spPr>
      </p:pic>
      <p:pic>
        <p:nvPicPr>
          <p:cNvPr id="26" name="Graphic 25">
            <a:extLst>
              <a:ext uri="{FF2B5EF4-FFF2-40B4-BE49-F238E27FC236}">
                <a16:creationId xmlns:a16="http://schemas.microsoft.com/office/drawing/2014/main" id="{3A578CF9-FC65-D07A-E2DA-C32FFB349A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49462" y="3740025"/>
            <a:ext cx="419100" cy="349250"/>
          </a:xfrm>
          <a:prstGeom prst="rect">
            <a:avLst/>
          </a:prstGeom>
        </p:spPr>
      </p:pic>
      <p:pic>
        <p:nvPicPr>
          <p:cNvPr id="27" name="Graphic 26">
            <a:extLst>
              <a:ext uri="{FF2B5EF4-FFF2-40B4-BE49-F238E27FC236}">
                <a16:creationId xmlns:a16="http://schemas.microsoft.com/office/drawing/2014/main" id="{6461F133-5312-5A27-64C0-BD3ACE96457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32000" y="4410528"/>
            <a:ext cx="454025" cy="314325"/>
          </a:xfrm>
          <a:prstGeom prst="rect">
            <a:avLst/>
          </a:prstGeom>
        </p:spPr>
      </p:pic>
      <p:sp>
        <p:nvSpPr>
          <p:cNvPr id="28" name="TextBox 27">
            <a:extLst>
              <a:ext uri="{FF2B5EF4-FFF2-40B4-BE49-F238E27FC236}">
                <a16:creationId xmlns:a16="http://schemas.microsoft.com/office/drawing/2014/main" id="{E7470059-CBA3-544F-E55D-4ED8BFF81AA8}"/>
              </a:ext>
            </a:extLst>
          </p:cNvPr>
          <p:cNvSpPr txBox="1"/>
          <p:nvPr userDrawn="1"/>
        </p:nvSpPr>
        <p:spPr>
          <a:xfrm>
            <a:off x="432000" y="5715668"/>
            <a:ext cx="2697163" cy="338554"/>
          </a:xfrm>
          <a:prstGeom prst="rect">
            <a:avLst/>
          </a:prstGeom>
          <a:noFill/>
        </p:spPr>
        <p:txBody>
          <a:bodyPr wrap="square" lIns="0" tIns="0" rIns="0" bIns="0" rtlCol="0">
            <a:spAutoFit/>
          </a:bodyPr>
          <a:lstStyle/>
          <a:p>
            <a:pPr algn="l">
              <a:spcBef>
                <a:spcPts val="1000"/>
              </a:spcBef>
            </a:pPr>
            <a:r>
              <a:rPr lang="en-GB" sz="2200" dirty="0" err="1">
                <a:solidFill>
                  <a:schemeClr val="tx1"/>
                </a:solidFill>
              </a:rPr>
              <a:t>www.saps.org.uk</a:t>
            </a:r>
            <a:endParaRPr lang="en-GB" sz="2200" dirty="0">
              <a:solidFill>
                <a:schemeClr val="tx1"/>
              </a:solidFill>
            </a:endParaRPr>
          </a:p>
        </p:txBody>
      </p:sp>
      <p:sp>
        <p:nvSpPr>
          <p:cNvPr id="29" name="Title 1">
            <a:extLst>
              <a:ext uri="{FF2B5EF4-FFF2-40B4-BE49-F238E27FC236}">
                <a16:creationId xmlns:a16="http://schemas.microsoft.com/office/drawing/2014/main" id="{00AAFDD3-43E6-4DE7-E5B8-4558F441E287}"/>
              </a:ext>
            </a:extLst>
          </p:cNvPr>
          <p:cNvSpPr>
            <a:spLocks noGrp="1"/>
          </p:cNvSpPr>
          <p:nvPr>
            <p:ph type="title"/>
          </p:nvPr>
        </p:nvSpPr>
        <p:spPr>
          <a:xfrm>
            <a:off x="432000" y="2374741"/>
            <a:ext cx="8101013" cy="526298"/>
          </a:xfrm>
        </p:spPr>
        <p:txBody>
          <a:bodyPr>
            <a:spAutoFit/>
          </a:bodyPr>
          <a:lstStyle>
            <a:lvl1pPr>
              <a:defRPr sz="3800"/>
            </a:lvl1pPr>
          </a:lstStyle>
          <a:p>
            <a:r>
              <a:rPr lang="en-GB" dirty="0"/>
              <a:t>Click to edit Master title style</a:t>
            </a:r>
          </a:p>
        </p:txBody>
      </p:sp>
    </p:spTree>
    <p:extLst>
      <p:ext uri="{BB962C8B-B14F-4D97-AF65-F5344CB8AC3E}">
        <p14:creationId xmlns:p14="http://schemas.microsoft.com/office/powerpoint/2010/main" val="2165807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CBCB3-193D-0476-B9D0-BF49ACB1D368}"/>
              </a:ext>
            </a:extLst>
          </p:cNvPr>
          <p:cNvSpPr>
            <a:spLocks noGrp="1"/>
          </p:cNvSpPr>
          <p:nvPr>
            <p:ph type="title"/>
          </p:nvPr>
        </p:nvSpPr>
        <p:spPr>
          <a:xfrm>
            <a:off x="432000" y="441327"/>
            <a:ext cx="8262938" cy="526298"/>
          </a:xfrm>
          <a:prstGeom prst="rect">
            <a:avLst/>
          </a:prstGeom>
        </p:spPr>
        <p:txBody>
          <a:bodyPr vert="horz" wrap="square" lIns="0" tIns="0" rIns="0" bIns="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135F0CA5-09B4-5C8D-429E-C864D4748C6A}"/>
              </a:ext>
            </a:extLst>
          </p:cNvPr>
          <p:cNvSpPr>
            <a:spLocks noGrp="1"/>
          </p:cNvSpPr>
          <p:nvPr>
            <p:ph type="body" idx="1"/>
          </p:nvPr>
        </p:nvSpPr>
        <p:spPr>
          <a:xfrm>
            <a:off x="432000" y="1587599"/>
            <a:ext cx="8262938" cy="40716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8E04CB9A-0E4E-709C-7B26-9102B845D9D0}"/>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90AA72-067E-E14B-8F32-70C73DF709B9}" type="datetimeFigureOut">
              <a:rPr lang="en-GB" smtClean="0"/>
              <a:t>29/11/2023</a:t>
            </a:fld>
            <a:endParaRPr lang="en-GB"/>
          </a:p>
        </p:txBody>
      </p:sp>
      <p:sp>
        <p:nvSpPr>
          <p:cNvPr id="6" name="Slide Number Placeholder 5">
            <a:extLst>
              <a:ext uri="{FF2B5EF4-FFF2-40B4-BE49-F238E27FC236}">
                <a16:creationId xmlns:a16="http://schemas.microsoft.com/office/drawing/2014/main" id="{460540CB-FF9C-86C8-14C5-6484AFD4BDEC}"/>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FC7BDF-BCFD-294B-85A7-07F72FCA9DC5}" type="slidenum">
              <a:rPr lang="en-GB" smtClean="0"/>
              <a:t>‹#›</a:t>
            </a:fld>
            <a:endParaRPr lang="en-GB"/>
          </a:p>
        </p:txBody>
      </p:sp>
      <p:sp>
        <p:nvSpPr>
          <p:cNvPr id="7" name="Footer Placeholder 6">
            <a:extLst>
              <a:ext uri="{FF2B5EF4-FFF2-40B4-BE49-F238E27FC236}">
                <a16:creationId xmlns:a16="http://schemas.microsoft.com/office/drawing/2014/main" id="{483AA758-BDFD-6558-A054-343DC8B17E1C}"/>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Tree>
    <p:extLst>
      <p:ext uri="{BB962C8B-B14F-4D97-AF65-F5344CB8AC3E}">
        <p14:creationId xmlns:p14="http://schemas.microsoft.com/office/powerpoint/2010/main" val="1247178129"/>
      </p:ext>
    </p:extLst>
  </p:cSld>
  <p:clrMap bg1="lt1" tx1="dk1" bg2="lt2" tx2="dk2" accent1="accent1" accent2="accent2" accent3="accent3" accent4="accent4" accent5="accent5" accent6="accent6" hlink="hlink" folHlink="folHlink"/>
  <p:sldLayoutIdLst>
    <p:sldLayoutId id="2147483683" r:id="rId1"/>
    <p:sldLayoutId id="2147483681" r:id="rId2"/>
    <p:sldLayoutId id="2147483684" r:id="rId3"/>
    <p:sldLayoutId id="2147483679" r:id="rId4"/>
    <p:sldLayoutId id="2147483680" r:id="rId5"/>
  </p:sldLayoutIdLst>
  <p:txStyles>
    <p:titleStyle>
      <a:lvl1pPr algn="l" defTabSz="685783" rtl="0" eaLnBrk="1" latinLnBrk="0" hangingPunct="1">
        <a:lnSpc>
          <a:spcPct val="90000"/>
        </a:lnSpc>
        <a:spcBef>
          <a:spcPct val="0"/>
        </a:spcBef>
        <a:buNone/>
        <a:defRPr sz="3800" b="1" i="0" kern="1200">
          <a:solidFill>
            <a:schemeClr val="tx1"/>
          </a:solidFill>
          <a:latin typeface="+mj-lt"/>
          <a:ea typeface="+mj-ea"/>
          <a:cs typeface="Arial" panose="020B0604020202020204" pitchFamily="34" charset="0"/>
        </a:defRPr>
      </a:lvl1pPr>
    </p:titleStyle>
    <p:bodyStyle>
      <a:lvl1pPr marL="225425" indent="-225425" algn="l" defTabSz="685783" rtl="0" eaLnBrk="1" latinLnBrk="0" hangingPunct="1">
        <a:lnSpc>
          <a:spcPct val="100000"/>
        </a:lnSpc>
        <a:spcBef>
          <a:spcPts val="1000"/>
        </a:spcBef>
        <a:buFont typeface="Arial" panose="020B0604020202020204" pitchFamily="34" charset="0"/>
        <a:buChar char="•"/>
        <a:tabLst/>
        <a:defRPr sz="2800" kern="1200">
          <a:solidFill>
            <a:schemeClr val="tx1"/>
          </a:solidFill>
          <a:latin typeface="+mn-lt"/>
          <a:ea typeface="+mn-ea"/>
          <a:cs typeface="+mn-cs"/>
        </a:defRPr>
      </a:lvl1pPr>
      <a:lvl2pPr marL="493200" indent="-234000" algn="l" defTabSz="685783" rtl="0" eaLnBrk="1" latinLnBrk="0" hangingPunct="1">
        <a:lnSpc>
          <a:spcPct val="10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62000" indent="-255600" algn="l" defTabSz="685783"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022400" indent="-255600" algn="l" defTabSz="685783"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288800" indent="-255600" algn="l" defTabSz="685783"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311">
          <p15:clr>
            <a:srgbClr val="F26B43"/>
          </p15:clr>
        </p15:guide>
        <p15:guide id="9" pos="1576" userDrawn="1">
          <p15:clr>
            <a:srgbClr val="F26B43"/>
          </p15:clr>
        </p15:guide>
        <p15:guide id="10" pos="272" userDrawn="1">
          <p15:clr>
            <a:srgbClr val="F26B43"/>
          </p15:clr>
        </p15:guide>
        <p15:guide id="11" pos="5488" userDrawn="1">
          <p15:clr>
            <a:srgbClr val="F26B43"/>
          </p15:clr>
        </p15:guide>
        <p15:guide id="12" pos="2880" userDrawn="1">
          <p15:clr>
            <a:srgbClr val="F26B43"/>
          </p15:clr>
        </p15:guide>
        <p15:guide id="13" pos="4184" userDrawn="1">
          <p15:clr>
            <a:srgbClr val="F26B43"/>
          </p15:clr>
        </p15:guide>
        <p15:guide id="14" orient="horz" pos="2160" userDrawn="1">
          <p15:clr>
            <a:srgbClr val="F26B43"/>
          </p15:clr>
        </p15:guide>
        <p15:guide id="15" orient="horz" pos="279" userDrawn="1">
          <p15:clr>
            <a:srgbClr val="F26B43"/>
          </p15:clr>
        </p15:guide>
        <p15:guide id="16"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6.gif"/></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6.jpe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8.jpeg"/></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llage of images of plants and plants&#10;&#10;Description automatically generated">
            <a:extLst>
              <a:ext uri="{FF2B5EF4-FFF2-40B4-BE49-F238E27FC236}">
                <a16:creationId xmlns:a16="http://schemas.microsoft.com/office/drawing/2014/main" id="{2F0B41B6-069F-65E9-C868-B8419343129C}"/>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2012"/>
          <a:stretch/>
        </p:blipFill>
        <p:spPr>
          <a:xfrm>
            <a:off x="5284724" y="1626895"/>
            <a:ext cx="3420000" cy="3780000"/>
          </a:xfrm>
        </p:spPr>
      </p:pic>
      <p:sp>
        <p:nvSpPr>
          <p:cNvPr id="4" name="Title 3">
            <a:extLst>
              <a:ext uri="{FF2B5EF4-FFF2-40B4-BE49-F238E27FC236}">
                <a16:creationId xmlns:a16="http://schemas.microsoft.com/office/drawing/2014/main" id="{8340CEC0-7CE5-DF24-4C05-C6F4D9683D93}"/>
              </a:ext>
            </a:extLst>
          </p:cNvPr>
          <p:cNvSpPr>
            <a:spLocks noGrp="1"/>
          </p:cNvSpPr>
          <p:nvPr>
            <p:ph type="title"/>
          </p:nvPr>
        </p:nvSpPr>
        <p:spPr>
          <a:xfrm>
            <a:off x="432000" y="2215000"/>
            <a:ext cx="4647299" cy="2603790"/>
          </a:xfrm>
        </p:spPr>
        <p:txBody>
          <a:bodyPr/>
          <a:lstStyle/>
          <a:p>
            <a:r>
              <a:rPr lang="en-GB" b="1" dirty="0"/>
              <a:t>Plant Power</a:t>
            </a:r>
            <a:br>
              <a:rPr lang="en-US" dirty="0"/>
            </a:br>
            <a:br>
              <a:rPr lang="en-US" dirty="0"/>
            </a:br>
            <a:r>
              <a:rPr lang="en-US" sz="4800" dirty="0"/>
              <a:t>Want to change the world?</a:t>
            </a:r>
            <a:endParaRPr lang="en-GB" sz="4800" dirty="0"/>
          </a:p>
        </p:txBody>
      </p:sp>
    </p:spTree>
    <p:extLst>
      <p:ext uri="{BB962C8B-B14F-4D97-AF65-F5344CB8AC3E}">
        <p14:creationId xmlns:p14="http://schemas.microsoft.com/office/powerpoint/2010/main" val="183178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2AF6-2F1B-840B-2FEB-D8F5C332BBB1}"/>
              </a:ext>
            </a:extLst>
          </p:cNvPr>
          <p:cNvSpPr>
            <a:spLocks noGrp="1"/>
          </p:cNvSpPr>
          <p:nvPr>
            <p:ph type="title"/>
          </p:nvPr>
        </p:nvSpPr>
        <p:spPr/>
        <p:txBody>
          <a:bodyPr>
            <a:normAutofit fontScale="90000"/>
          </a:bodyPr>
          <a:lstStyle/>
          <a:p>
            <a:r>
              <a:rPr lang="en-GB" b="1" dirty="0"/>
              <a:t>Climate change: </a:t>
            </a:r>
            <a:r>
              <a:rPr lang="en-GB" b="1" dirty="0">
                <a:solidFill>
                  <a:schemeClr val="accent5">
                    <a:lumMod val="60000"/>
                    <a:lumOff val="40000"/>
                  </a:schemeClr>
                </a:solidFill>
              </a:rPr>
              <a:t>challenges</a:t>
            </a:r>
            <a:br>
              <a:rPr lang="en-GB" b="1" dirty="0"/>
            </a:br>
            <a:r>
              <a:rPr lang="en-GB" sz="2100" dirty="0"/>
              <a:t>Anthropogenic climate change – caused largely by burning fossil fuels and farming cattle and rice – is affecting our ability to grow the food we need. Droughts are becoming common everywhere</a:t>
            </a:r>
            <a:endParaRPr lang="en-GB" b="1" dirty="0"/>
          </a:p>
        </p:txBody>
      </p:sp>
      <p:pic>
        <p:nvPicPr>
          <p:cNvPr id="7" name="Picture 6" descr="A picture containing ground, drought, dry lake, sand&#10;&#10;Description automatically generated">
            <a:extLst>
              <a:ext uri="{FF2B5EF4-FFF2-40B4-BE49-F238E27FC236}">
                <a16:creationId xmlns:a16="http://schemas.microsoft.com/office/drawing/2014/main" id="{07AE615D-E346-84B0-DB63-5DFF209AA9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663" y="2136637"/>
            <a:ext cx="3831380" cy="2873536"/>
          </a:xfrm>
          <a:prstGeom prst="roundRect">
            <a:avLst/>
          </a:prstGeom>
        </p:spPr>
      </p:pic>
      <p:pic>
        <p:nvPicPr>
          <p:cNvPr id="11" name="Picture 10" descr="A skull lying on sand&#10;&#10;Description automatically generated with low confidence">
            <a:extLst>
              <a:ext uri="{FF2B5EF4-FFF2-40B4-BE49-F238E27FC236}">
                <a16:creationId xmlns:a16="http://schemas.microsoft.com/office/drawing/2014/main" id="{8D25CFFD-4939-A9A3-CB20-87827D6113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8372" y="2761352"/>
            <a:ext cx="4473008" cy="2982005"/>
          </a:xfrm>
          <a:prstGeom prst="roundRect">
            <a:avLst/>
          </a:prstGeom>
        </p:spPr>
      </p:pic>
    </p:spTree>
    <p:extLst>
      <p:ext uri="{BB962C8B-B14F-4D97-AF65-F5344CB8AC3E}">
        <p14:creationId xmlns:p14="http://schemas.microsoft.com/office/powerpoint/2010/main" val="243723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EAB8-13F7-EDAC-A08A-2C266BE4BF45}"/>
              </a:ext>
            </a:extLst>
          </p:cNvPr>
          <p:cNvSpPr>
            <a:spLocks noGrp="1"/>
          </p:cNvSpPr>
          <p:nvPr>
            <p:ph type="title"/>
          </p:nvPr>
        </p:nvSpPr>
        <p:spPr>
          <a:xfrm>
            <a:off x="281668" y="346148"/>
            <a:ext cx="7886700" cy="994172"/>
          </a:xfrm>
        </p:spPr>
        <p:txBody>
          <a:bodyPr>
            <a:normAutofit fontScale="90000"/>
          </a:bodyPr>
          <a:lstStyle/>
          <a:p>
            <a:r>
              <a:rPr lang="en-GB" b="1" dirty="0"/>
              <a:t>Climate change: </a:t>
            </a:r>
            <a:r>
              <a:rPr lang="en-GB" b="1" dirty="0">
                <a:solidFill>
                  <a:schemeClr val="accent5">
                    <a:lumMod val="60000"/>
                    <a:lumOff val="40000"/>
                  </a:schemeClr>
                </a:solidFill>
              </a:rPr>
              <a:t>challenges</a:t>
            </a:r>
            <a:br>
              <a:rPr lang="en-GB" b="1" dirty="0"/>
            </a:br>
            <a:r>
              <a:rPr lang="en-GB" sz="2100" dirty="0"/>
              <a:t>Rising sea levels and extreme weather events resulting from anthropogenic climate change are causing flooding and damage to infrastructure globally.</a:t>
            </a:r>
            <a:endParaRPr lang="en-GB" dirty="0"/>
          </a:p>
        </p:txBody>
      </p:sp>
      <p:pic>
        <p:nvPicPr>
          <p:cNvPr id="7" name="Picture 6" descr="A bridge over a body of water&#10;&#10;Description automatically generated with low confidence">
            <a:extLst>
              <a:ext uri="{FF2B5EF4-FFF2-40B4-BE49-F238E27FC236}">
                <a16:creationId xmlns:a16="http://schemas.microsoft.com/office/drawing/2014/main" id="{0FDA731D-E72E-31D0-178B-35F649C5B7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68" y="1786570"/>
            <a:ext cx="2496611" cy="1664408"/>
          </a:xfrm>
          <a:prstGeom prst="roundRect">
            <a:avLst/>
          </a:prstGeom>
        </p:spPr>
      </p:pic>
      <p:pic>
        <p:nvPicPr>
          <p:cNvPr id="3074" name="Picture 2">
            <a:extLst>
              <a:ext uri="{FF2B5EF4-FFF2-40B4-BE49-F238E27FC236}">
                <a16:creationId xmlns:a16="http://schemas.microsoft.com/office/drawing/2014/main" id="{FA75ED15-A987-5AAA-7E7F-F6E7F7B788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4568" y="3887043"/>
            <a:ext cx="2567422" cy="1710545"/>
          </a:xfrm>
          <a:prstGeom prst="round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19DCC31-43DC-6190-ABE2-48773721C22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1151" y="1803551"/>
            <a:ext cx="2772545" cy="1848648"/>
          </a:xfrm>
          <a:prstGeom prst="round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151956-804C-3256-F449-72FCEE6440E0}"/>
              </a:ext>
            </a:extLst>
          </p:cNvPr>
          <p:cNvSpPr txBox="1"/>
          <p:nvPr/>
        </p:nvSpPr>
        <p:spPr>
          <a:xfrm>
            <a:off x="2903133" y="2064776"/>
            <a:ext cx="1544012" cy="369332"/>
          </a:xfrm>
          <a:prstGeom prst="rect">
            <a:avLst/>
          </a:prstGeom>
          <a:noFill/>
        </p:spPr>
        <p:txBody>
          <a:bodyPr wrap="none" rtlCol="0">
            <a:spAutoFit/>
          </a:bodyPr>
          <a:lstStyle/>
          <a:p>
            <a:r>
              <a:rPr lang="en-GB" dirty="0"/>
              <a:t>New Zealand</a:t>
            </a:r>
          </a:p>
        </p:txBody>
      </p:sp>
      <p:sp>
        <p:nvSpPr>
          <p:cNvPr id="9" name="TextBox 8">
            <a:extLst>
              <a:ext uri="{FF2B5EF4-FFF2-40B4-BE49-F238E27FC236}">
                <a16:creationId xmlns:a16="http://schemas.microsoft.com/office/drawing/2014/main" id="{63B1975B-FB9E-E672-1356-89E4E91CE7AB}"/>
              </a:ext>
            </a:extLst>
          </p:cNvPr>
          <p:cNvSpPr txBox="1"/>
          <p:nvPr/>
        </p:nvSpPr>
        <p:spPr>
          <a:xfrm>
            <a:off x="425044" y="5071728"/>
            <a:ext cx="1069524" cy="369332"/>
          </a:xfrm>
          <a:prstGeom prst="rect">
            <a:avLst/>
          </a:prstGeom>
          <a:noFill/>
        </p:spPr>
        <p:txBody>
          <a:bodyPr wrap="none" rtlCol="0">
            <a:spAutoFit/>
          </a:bodyPr>
          <a:lstStyle/>
          <a:p>
            <a:r>
              <a:rPr lang="en-GB" dirty="0"/>
              <a:t>Pakistan</a:t>
            </a:r>
          </a:p>
        </p:txBody>
      </p:sp>
      <p:sp>
        <p:nvSpPr>
          <p:cNvPr id="10" name="TextBox 9">
            <a:extLst>
              <a:ext uri="{FF2B5EF4-FFF2-40B4-BE49-F238E27FC236}">
                <a16:creationId xmlns:a16="http://schemas.microsoft.com/office/drawing/2014/main" id="{EFDAB747-CA9E-AB1E-6D9F-ECEF6CD3FBC0}"/>
              </a:ext>
            </a:extLst>
          </p:cNvPr>
          <p:cNvSpPr txBox="1"/>
          <p:nvPr/>
        </p:nvSpPr>
        <p:spPr>
          <a:xfrm>
            <a:off x="6802060" y="4115430"/>
            <a:ext cx="1710725" cy="369332"/>
          </a:xfrm>
          <a:prstGeom prst="rect">
            <a:avLst/>
          </a:prstGeom>
          <a:noFill/>
        </p:spPr>
        <p:txBody>
          <a:bodyPr wrap="none" rtlCol="0">
            <a:spAutoFit/>
          </a:bodyPr>
          <a:lstStyle/>
          <a:p>
            <a:r>
              <a:rPr lang="en-GB" dirty="0"/>
              <a:t>The Caribbean</a:t>
            </a:r>
          </a:p>
        </p:txBody>
      </p:sp>
      <p:pic>
        <p:nvPicPr>
          <p:cNvPr id="3076" name="Picture 4" descr="Category:Hurricane Iota - Wikimedia Commons">
            <a:extLst>
              <a:ext uri="{FF2B5EF4-FFF2-40B4-BE49-F238E27FC236}">
                <a16:creationId xmlns:a16="http://schemas.microsoft.com/office/drawing/2014/main" id="{D739FC76-70BD-FA80-0C44-2A6730F3DF6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2985324"/>
            <a:ext cx="2118770" cy="281287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0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C738-66C0-E209-5A1A-B798359B774D}"/>
              </a:ext>
            </a:extLst>
          </p:cNvPr>
          <p:cNvSpPr>
            <a:spLocks noGrp="1"/>
          </p:cNvSpPr>
          <p:nvPr>
            <p:ph type="title"/>
          </p:nvPr>
        </p:nvSpPr>
        <p:spPr>
          <a:xfrm>
            <a:off x="364653" y="373998"/>
            <a:ext cx="8258175" cy="994172"/>
          </a:xfrm>
        </p:spPr>
        <p:txBody>
          <a:bodyPr>
            <a:normAutofit fontScale="90000"/>
          </a:bodyPr>
          <a:lstStyle/>
          <a:p>
            <a:r>
              <a:rPr lang="en-GB" b="1" dirty="0"/>
              <a:t>Climate change: </a:t>
            </a:r>
            <a:r>
              <a:rPr lang="en-GB" b="1" dirty="0">
                <a:solidFill>
                  <a:schemeClr val="tx2"/>
                </a:solidFill>
              </a:rPr>
              <a:t>solutions</a:t>
            </a:r>
            <a:br>
              <a:rPr lang="en-GB" b="1" dirty="0"/>
            </a:br>
            <a:r>
              <a:rPr lang="en-GB" sz="2100" dirty="0"/>
              <a:t>Scientific research, science technicians and gene technologists help us understand how plants respond to raised carbon dioxide levels and how we can use this knowledge.</a:t>
            </a:r>
            <a:endParaRPr lang="en-GB" dirty="0"/>
          </a:p>
        </p:txBody>
      </p:sp>
      <p:pic>
        <p:nvPicPr>
          <p:cNvPr id="5122" name="Picture 2">
            <a:extLst>
              <a:ext uri="{FF2B5EF4-FFF2-40B4-BE49-F238E27FC236}">
                <a16:creationId xmlns:a16="http://schemas.microsoft.com/office/drawing/2014/main" id="{79FB0597-10D1-7ECD-5F2A-0180829A63B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796080" y="2355562"/>
            <a:ext cx="3826748" cy="3263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121580B-B913-238F-C693-18E838059E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095" y="2228850"/>
            <a:ext cx="1975668" cy="3516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A4DC7A-D13D-15B3-F69B-B6A161914806}"/>
              </a:ext>
            </a:extLst>
          </p:cNvPr>
          <p:cNvSpPr txBox="1"/>
          <p:nvPr/>
        </p:nvSpPr>
        <p:spPr>
          <a:xfrm>
            <a:off x="2409001" y="3082751"/>
            <a:ext cx="2560316" cy="1338828"/>
          </a:xfrm>
          <a:prstGeom prst="rect">
            <a:avLst/>
          </a:prstGeom>
          <a:noFill/>
        </p:spPr>
        <p:txBody>
          <a:bodyPr wrap="none" rtlCol="0">
            <a:spAutoFit/>
          </a:bodyPr>
          <a:lstStyle/>
          <a:p>
            <a:r>
              <a:rPr lang="en-GB" sz="1350" dirty="0"/>
              <a:t>Practical science – a 10 year</a:t>
            </a:r>
          </a:p>
          <a:p>
            <a:r>
              <a:rPr lang="en-GB" sz="1350" dirty="0"/>
              <a:t>investigation into the effect of</a:t>
            </a:r>
          </a:p>
          <a:p>
            <a:r>
              <a:rPr lang="en-GB" sz="1350" dirty="0"/>
              <a:t>raised carbon dioxide levels on</a:t>
            </a:r>
          </a:p>
          <a:p>
            <a:r>
              <a:rPr lang="en-GB" sz="1350" dirty="0"/>
              <a:t>trees in a forest as part of the </a:t>
            </a:r>
          </a:p>
          <a:p>
            <a:r>
              <a:rPr lang="en-GB" sz="1350" dirty="0" err="1"/>
              <a:t>BIFoR</a:t>
            </a:r>
            <a:r>
              <a:rPr lang="en-GB" sz="1350" dirty="0"/>
              <a:t> in a wood outside </a:t>
            </a:r>
          </a:p>
          <a:p>
            <a:r>
              <a:rPr lang="en-GB" sz="1350" dirty="0"/>
              <a:t>Birmingham</a:t>
            </a:r>
          </a:p>
        </p:txBody>
      </p:sp>
    </p:spTree>
    <p:extLst>
      <p:ext uri="{BB962C8B-B14F-4D97-AF65-F5344CB8AC3E}">
        <p14:creationId xmlns:p14="http://schemas.microsoft.com/office/powerpoint/2010/main" val="369568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7951-AB57-326A-D88B-796AA53B3CC8}"/>
              </a:ext>
            </a:extLst>
          </p:cNvPr>
          <p:cNvSpPr>
            <a:spLocks noGrp="1"/>
          </p:cNvSpPr>
          <p:nvPr>
            <p:ph type="title"/>
          </p:nvPr>
        </p:nvSpPr>
        <p:spPr>
          <a:xfrm>
            <a:off x="273504" y="421410"/>
            <a:ext cx="8270422" cy="1165112"/>
          </a:xfrm>
        </p:spPr>
        <p:txBody>
          <a:bodyPr>
            <a:normAutofit fontScale="90000"/>
          </a:bodyPr>
          <a:lstStyle/>
          <a:p>
            <a:r>
              <a:rPr lang="en-GB" b="1" dirty="0"/>
              <a:t>Climate change: </a:t>
            </a:r>
            <a:r>
              <a:rPr lang="en-GB" b="1" dirty="0">
                <a:solidFill>
                  <a:schemeClr val="tx2"/>
                </a:solidFill>
              </a:rPr>
              <a:t>solutions</a:t>
            </a:r>
            <a:br>
              <a:rPr lang="en-GB" b="1" dirty="0"/>
            </a:br>
            <a:r>
              <a:rPr lang="en-GB" sz="2100" dirty="0"/>
              <a:t>There are many roles linked to forestry, from ecological analysis and climate modelling through tree felling, planting and protecting to education, marketing and lobbying governments.</a:t>
            </a:r>
            <a:endParaRPr lang="en-GB" dirty="0"/>
          </a:p>
        </p:txBody>
      </p:sp>
      <p:pic>
        <p:nvPicPr>
          <p:cNvPr id="4" name="Picture 3" descr="A close-up of a pile of logs&#10;&#10;Description automatically generated with low confidence">
            <a:extLst>
              <a:ext uri="{FF2B5EF4-FFF2-40B4-BE49-F238E27FC236}">
                <a16:creationId xmlns:a16="http://schemas.microsoft.com/office/drawing/2014/main" id="{45B4BA6A-25B2-28FD-1A2E-AA5724805B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04" y="2041071"/>
            <a:ext cx="4163786" cy="2775858"/>
          </a:xfrm>
          <a:prstGeom prst="roundRect">
            <a:avLst/>
          </a:prstGeom>
        </p:spPr>
      </p:pic>
      <p:pic>
        <p:nvPicPr>
          <p:cNvPr id="9" name="Picture 8" descr="A picture containing outdoor, grass, plant, vegetation&#10;&#10;Description automatically generated">
            <a:extLst>
              <a:ext uri="{FF2B5EF4-FFF2-40B4-BE49-F238E27FC236}">
                <a16:creationId xmlns:a16="http://schemas.microsoft.com/office/drawing/2014/main" id="{A84B58EF-3E70-A7F5-31E0-C80DE1317F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5260" y="2737109"/>
            <a:ext cx="4163785" cy="2775857"/>
          </a:xfrm>
          <a:prstGeom prst="roundRect">
            <a:avLst/>
          </a:prstGeom>
        </p:spPr>
      </p:pic>
    </p:spTree>
    <p:extLst>
      <p:ext uri="{BB962C8B-B14F-4D97-AF65-F5344CB8AC3E}">
        <p14:creationId xmlns:p14="http://schemas.microsoft.com/office/powerpoint/2010/main" val="267527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1ADF-6F0B-491A-0312-C9B5CF8D3289}"/>
              </a:ext>
            </a:extLst>
          </p:cNvPr>
          <p:cNvSpPr>
            <a:spLocks noGrp="1"/>
          </p:cNvSpPr>
          <p:nvPr>
            <p:ph type="title"/>
          </p:nvPr>
        </p:nvSpPr>
        <p:spPr>
          <a:xfrm>
            <a:off x="227284" y="318497"/>
            <a:ext cx="8262938" cy="526298"/>
          </a:xfrm>
        </p:spPr>
        <p:txBody>
          <a:bodyPr>
            <a:normAutofit fontScale="90000"/>
          </a:bodyPr>
          <a:lstStyle/>
          <a:p>
            <a:r>
              <a:rPr lang="en-GB" b="1" dirty="0"/>
              <a:t>New medicines: </a:t>
            </a:r>
            <a:r>
              <a:rPr lang="en-GB" b="1" dirty="0">
                <a:solidFill>
                  <a:schemeClr val="accent4"/>
                </a:solidFill>
              </a:rPr>
              <a:t>challenges</a:t>
            </a:r>
            <a:br>
              <a:rPr lang="en-GB" b="1" dirty="0"/>
            </a:br>
            <a:r>
              <a:rPr lang="en-GB" sz="2100" dirty="0"/>
              <a:t>New diseases are emerging all the time – such as COVID-19 – and we still cannot treat all the diseases we </a:t>
            </a:r>
            <a:r>
              <a:rPr lang="en-GB" sz="2100" i="1" dirty="0"/>
              <a:t>do</a:t>
            </a:r>
            <a:r>
              <a:rPr lang="en-GB" sz="2100" dirty="0"/>
              <a:t> know about successfully. New medicines and new vaccines are needed all the time.</a:t>
            </a:r>
            <a:endParaRPr lang="en-GB" dirty="0"/>
          </a:p>
        </p:txBody>
      </p:sp>
      <p:pic>
        <p:nvPicPr>
          <p:cNvPr id="6" name="Picture 5" descr="A close-up of a person's leg&#10;&#10;Description automatically generated with medium confidence">
            <a:extLst>
              <a:ext uri="{FF2B5EF4-FFF2-40B4-BE49-F238E27FC236}">
                <a16:creationId xmlns:a16="http://schemas.microsoft.com/office/drawing/2014/main" id="{C1451386-F018-B908-BD78-636522B102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03259" y="2288833"/>
            <a:ext cx="3790308" cy="2831033"/>
          </a:xfrm>
          <a:prstGeom prst="roundRect">
            <a:avLst/>
          </a:prstGeom>
        </p:spPr>
      </p:pic>
      <p:pic>
        <p:nvPicPr>
          <p:cNvPr id="17" name="Picture 16" descr="A picture containing person, clothing, person, wall&#10;&#10;Description automatically generated">
            <a:extLst>
              <a:ext uri="{FF2B5EF4-FFF2-40B4-BE49-F238E27FC236}">
                <a16:creationId xmlns:a16="http://schemas.microsoft.com/office/drawing/2014/main" id="{71C2209A-97A8-5CB0-F89F-014257C98C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447" y="1809194"/>
            <a:ext cx="2702926" cy="3790309"/>
          </a:xfrm>
          <a:prstGeom prst="roundRect">
            <a:avLst/>
          </a:prstGeom>
        </p:spPr>
      </p:pic>
    </p:spTree>
    <p:extLst>
      <p:ext uri="{BB962C8B-B14F-4D97-AF65-F5344CB8AC3E}">
        <p14:creationId xmlns:p14="http://schemas.microsoft.com/office/powerpoint/2010/main" val="283222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271D-BAEC-0097-B7AD-53712FDB97F1}"/>
              </a:ext>
            </a:extLst>
          </p:cNvPr>
          <p:cNvSpPr>
            <a:spLocks noGrp="1"/>
          </p:cNvSpPr>
          <p:nvPr>
            <p:ph type="title"/>
          </p:nvPr>
        </p:nvSpPr>
        <p:spPr>
          <a:xfrm>
            <a:off x="472508" y="419586"/>
            <a:ext cx="7886700" cy="1349162"/>
          </a:xfrm>
        </p:spPr>
        <p:txBody>
          <a:bodyPr>
            <a:normAutofit/>
          </a:bodyPr>
          <a:lstStyle/>
          <a:p>
            <a:r>
              <a:rPr lang="en-GB" b="1" dirty="0"/>
              <a:t>New medicines: </a:t>
            </a:r>
            <a:r>
              <a:rPr lang="en-GB" b="1" dirty="0">
                <a:solidFill>
                  <a:schemeClr val="accent4"/>
                </a:solidFill>
              </a:rPr>
              <a:t>challenges</a:t>
            </a:r>
            <a:br>
              <a:rPr lang="en-GB" b="1" dirty="0"/>
            </a:br>
            <a:r>
              <a:rPr lang="en-GB" sz="1900" dirty="0"/>
              <a:t>More and more bacteria are becoming antibiotic-resistant. When the medicines we rely on to treat the most serious infections no longer work, we face real problems</a:t>
            </a:r>
            <a:r>
              <a:rPr lang="en-GB" sz="1900" b="1" dirty="0"/>
              <a:t>.</a:t>
            </a:r>
            <a:endParaRPr lang="en-GB" sz="1900" dirty="0"/>
          </a:p>
        </p:txBody>
      </p:sp>
      <p:pic>
        <p:nvPicPr>
          <p:cNvPr id="5" name="Picture 4" descr="A picture containing person, nail, finger, medical&#10;&#10;Description automatically generated">
            <a:extLst>
              <a:ext uri="{FF2B5EF4-FFF2-40B4-BE49-F238E27FC236}">
                <a16:creationId xmlns:a16="http://schemas.microsoft.com/office/drawing/2014/main" id="{6461F82B-8AF4-60A2-4198-7FA28F8491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536" y="3481025"/>
            <a:ext cx="3028950" cy="2271713"/>
          </a:xfrm>
          <a:prstGeom prst="roundRect">
            <a:avLst/>
          </a:prstGeom>
        </p:spPr>
      </p:pic>
      <p:pic>
        <p:nvPicPr>
          <p:cNvPr id="3" name="Picture 2" descr="A picture containing text, handwriting, paper, indoor&#10;&#10;Description automatically generated">
            <a:extLst>
              <a:ext uri="{FF2B5EF4-FFF2-40B4-BE49-F238E27FC236}">
                <a16:creationId xmlns:a16="http://schemas.microsoft.com/office/drawing/2014/main" id="{DDB5F9B3-4D65-43A3-0167-D66F7110C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8684" y="4140679"/>
            <a:ext cx="3028950" cy="2283572"/>
          </a:xfrm>
          <a:prstGeom prst="roundRect">
            <a:avLst/>
          </a:prstGeom>
        </p:spPr>
      </p:pic>
      <p:pic>
        <p:nvPicPr>
          <p:cNvPr id="6" name="Picture 5" descr="A picture containing text, multimedia, display device, electronics&#10;&#10;Description automatically generated">
            <a:extLst>
              <a:ext uri="{FF2B5EF4-FFF2-40B4-BE49-F238E27FC236}">
                <a16:creationId xmlns:a16="http://schemas.microsoft.com/office/drawing/2014/main" id="{A668F838-16B5-EF04-9878-8408800D0C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7541" y="1979200"/>
            <a:ext cx="4017157" cy="1951027"/>
          </a:xfrm>
          <a:prstGeom prst="roundRect">
            <a:avLst/>
          </a:prstGeom>
        </p:spPr>
      </p:pic>
    </p:spTree>
    <p:extLst>
      <p:ext uri="{BB962C8B-B14F-4D97-AF65-F5344CB8AC3E}">
        <p14:creationId xmlns:p14="http://schemas.microsoft.com/office/powerpoint/2010/main" val="285307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2363-2B1C-1D54-AD03-955F4F594A26}"/>
              </a:ext>
            </a:extLst>
          </p:cNvPr>
          <p:cNvSpPr>
            <a:spLocks noGrp="1"/>
          </p:cNvSpPr>
          <p:nvPr>
            <p:ph type="title"/>
          </p:nvPr>
        </p:nvSpPr>
        <p:spPr>
          <a:xfrm>
            <a:off x="338817" y="376565"/>
            <a:ext cx="8466365" cy="994172"/>
          </a:xfrm>
        </p:spPr>
        <p:txBody>
          <a:bodyPr>
            <a:normAutofit fontScale="90000"/>
          </a:bodyPr>
          <a:lstStyle/>
          <a:p>
            <a:r>
              <a:rPr lang="en-GB" b="1" dirty="0"/>
              <a:t>New medicines: </a:t>
            </a:r>
            <a:r>
              <a:rPr lang="en-GB" b="1" dirty="0">
                <a:solidFill>
                  <a:schemeClr val="tx2"/>
                </a:solidFill>
              </a:rPr>
              <a:t>solutions</a:t>
            </a:r>
            <a:br>
              <a:rPr lang="en-GB" b="1" dirty="0"/>
            </a:br>
            <a:r>
              <a:rPr lang="en-GB" sz="2100" dirty="0"/>
              <a:t>Plants like these woodland foxgloves have been a source of medicines for centuries – and compounds originally derived from plants are still used to treat many common illnesses</a:t>
            </a:r>
            <a:endParaRPr lang="en-GB" dirty="0"/>
          </a:p>
        </p:txBody>
      </p:sp>
      <p:pic>
        <p:nvPicPr>
          <p:cNvPr id="6" name="Picture 5" descr="A close-up of purple flowers&#10;&#10;Description automatically generated with medium confidence">
            <a:extLst>
              <a:ext uri="{FF2B5EF4-FFF2-40B4-BE49-F238E27FC236}">
                <a16:creationId xmlns:a16="http://schemas.microsoft.com/office/drawing/2014/main" id="{08531C34-F43B-E2B2-5AD9-821B0D1A8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437" y="1950843"/>
            <a:ext cx="5561123" cy="3709226"/>
          </a:xfrm>
          <a:prstGeom prst="roundRect">
            <a:avLst/>
          </a:prstGeom>
        </p:spPr>
      </p:pic>
    </p:spTree>
    <p:extLst>
      <p:ext uri="{BB962C8B-B14F-4D97-AF65-F5344CB8AC3E}">
        <p14:creationId xmlns:p14="http://schemas.microsoft.com/office/powerpoint/2010/main" val="309184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BE02-DD01-50F9-F6DC-137F311AFD21}"/>
              </a:ext>
            </a:extLst>
          </p:cNvPr>
          <p:cNvSpPr>
            <a:spLocks noGrp="1"/>
          </p:cNvSpPr>
          <p:nvPr>
            <p:ph type="title"/>
          </p:nvPr>
        </p:nvSpPr>
        <p:spPr>
          <a:xfrm>
            <a:off x="365351" y="447306"/>
            <a:ext cx="8413297" cy="994172"/>
          </a:xfrm>
        </p:spPr>
        <p:txBody>
          <a:bodyPr>
            <a:normAutofit fontScale="90000"/>
          </a:bodyPr>
          <a:lstStyle/>
          <a:p>
            <a:r>
              <a:rPr lang="en-GB" b="1" dirty="0"/>
              <a:t>New medicines: </a:t>
            </a:r>
            <a:r>
              <a:rPr lang="en-GB" b="1" dirty="0">
                <a:solidFill>
                  <a:schemeClr val="tx2"/>
                </a:solidFill>
              </a:rPr>
              <a:t>solutions</a:t>
            </a:r>
            <a:br>
              <a:rPr lang="en-GB" b="1" dirty="0"/>
            </a:br>
            <a:r>
              <a:rPr lang="en-GB" sz="2100" dirty="0"/>
              <a:t>Ecologists, pharmaceutical scientists and technicians explore the world for plants – like this noni fruit – used to cure diseases – and then investigate the active compounds.</a:t>
            </a:r>
          </a:p>
        </p:txBody>
      </p:sp>
      <p:pic>
        <p:nvPicPr>
          <p:cNvPr id="7" name="Picture 6" descr="A picture containing fungus, plant, mushroom, outdoor&#10;&#10;Description automatically generated">
            <a:extLst>
              <a:ext uri="{FF2B5EF4-FFF2-40B4-BE49-F238E27FC236}">
                <a16:creationId xmlns:a16="http://schemas.microsoft.com/office/drawing/2014/main" id="{1D53002A-FF83-D5B4-A1BC-31F586F6DD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351" y="2161494"/>
            <a:ext cx="3802517" cy="2535011"/>
          </a:xfrm>
          <a:prstGeom prst="roundRect">
            <a:avLst/>
          </a:prstGeom>
        </p:spPr>
      </p:pic>
      <p:pic>
        <p:nvPicPr>
          <p:cNvPr id="11" name="Picture 10" descr="A person walking on a suspension bridge&#10;&#10;Description automatically generated">
            <a:extLst>
              <a:ext uri="{FF2B5EF4-FFF2-40B4-BE49-F238E27FC236}">
                <a16:creationId xmlns:a16="http://schemas.microsoft.com/office/drawing/2014/main" id="{0EAB15EF-69B2-82B3-165F-EE6AE4D979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0196" y="4236831"/>
            <a:ext cx="3538026" cy="2359379"/>
          </a:xfrm>
          <a:prstGeom prst="roundRect">
            <a:avLst/>
          </a:prstGeom>
        </p:spPr>
      </p:pic>
      <p:pic>
        <p:nvPicPr>
          <p:cNvPr id="9" name="Picture 8" descr="A group of people walking in a forest&#10;&#10;Description automatically generated with medium confidence">
            <a:extLst>
              <a:ext uri="{FF2B5EF4-FFF2-40B4-BE49-F238E27FC236}">
                <a16:creationId xmlns:a16="http://schemas.microsoft.com/office/drawing/2014/main" id="{58F83E20-9F90-A095-8C3C-23275D11DD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1043" y="1895333"/>
            <a:ext cx="3726996" cy="2484664"/>
          </a:xfrm>
          <a:prstGeom prst="roundRect">
            <a:avLst/>
          </a:prstGeom>
        </p:spPr>
      </p:pic>
    </p:spTree>
    <p:extLst>
      <p:ext uri="{BB962C8B-B14F-4D97-AF65-F5344CB8AC3E}">
        <p14:creationId xmlns:p14="http://schemas.microsoft.com/office/powerpoint/2010/main" val="324536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5D92-DE36-ABDA-2B4C-7BBE6ADF57C1}"/>
              </a:ext>
            </a:extLst>
          </p:cNvPr>
          <p:cNvSpPr>
            <a:spLocks noGrp="1"/>
          </p:cNvSpPr>
          <p:nvPr>
            <p:ph type="title"/>
          </p:nvPr>
        </p:nvSpPr>
        <p:spPr>
          <a:xfrm>
            <a:off x="423934" y="298580"/>
            <a:ext cx="7886700" cy="1342685"/>
          </a:xfrm>
        </p:spPr>
        <p:txBody>
          <a:bodyPr>
            <a:normAutofit fontScale="90000"/>
          </a:bodyPr>
          <a:lstStyle/>
          <a:p>
            <a:r>
              <a:rPr lang="en-GB" b="1" dirty="0"/>
              <a:t>New medicines: </a:t>
            </a:r>
            <a:r>
              <a:rPr lang="en-GB" b="1" dirty="0">
                <a:solidFill>
                  <a:schemeClr val="tx2"/>
                </a:solidFill>
              </a:rPr>
              <a:t>solutions</a:t>
            </a:r>
            <a:br>
              <a:rPr lang="en-GB" b="1" dirty="0"/>
            </a:br>
            <a:r>
              <a:rPr lang="en-GB" sz="2100" dirty="0"/>
              <a:t>Computer scientists, programmers and modellers, and everyone involved in running clinical trials, from GPs and nurses to lab technicians and research specialists, all help develop new  medicines from plants. </a:t>
            </a:r>
          </a:p>
        </p:txBody>
      </p:sp>
      <p:pic>
        <p:nvPicPr>
          <p:cNvPr id="7" name="Picture 6" descr="A person using a device to check the blood pressure of a person&#10;&#10;Description automatically generated with low confidence">
            <a:extLst>
              <a:ext uri="{FF2B5EF4-FFF2-40B4-BE49-F238E27FC236}">
                <a16:creationId xmlns:a16="http://schemas.microsoft.com/office/drawing/2014/main" id="{34168122-FB6F-CCAA-C7D5-351AE567CA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284" y="2507574"/>
            <a:ext cx="4252572" cy="2835048"/>
          </a:xfrm>
          <a:prstGeom prst="roundRect">
            <a:avLst/>
          </a:prstGeom>
        </p:spPr>
      </p:pic>
      <p:pic>
        <p:nvPicPr>
          <p:cNvPr id="1026" name="Picture 2">
            <a:extLst>
              <a:ext uri="{FF2B5EF4-FFF2-40B4-BE49-F238E27FC236}">
                <a16:creationId xmlns:a16="http://schemas.microsoft.com/office/drawing/2014/main" id="{37FF717F-3748-81C2-A9D0-2C336175AD5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002" t="12890" r="12870" b="12556"/>
          <a:stretch/>
        </p:blipFill>
        <p:spPr bwMode="auto">
          <a:xfrm>
            <a:off x="676377" y="2172728"/>
            <a:ext cx="3390655" cy="350474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4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79AF71F-E367-C213-CAFC-F8AA145D7B5E}"/>
              </a:ext>
            </a:extLst>
          </p:cNvPr>
          <p:cNvSpPr/>
          <p:nvPr/>
        </p:nvSpPr>
        <p:spPr>
          <a:xfrm>
            <a:off x="296895" y="2297598"/>
            <a:ext cx="4563082" cy="21501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3200" rIns="180000" bIns="90000" rtlCol="0" anchor="t" anchorCtr="0">
            <a:normAutofit/>
          </a:bodyPr>
          <a:lstStyle/>
          <a:p>
            <a:pPr algn="l">
              <a:spcBef>
                <a:spcPts val="1000"/>
              </a:spcBef>
            </a:pPr>
            <a:endParaRPr lang="en-GB" sz="2800" dirty="0" err="1">
              <a:solidFill>
                <a:schemeClr val="bg1"/>
              </a:solidFill>
            </a:endParaRPr>
          </a:p>
        </p:txBody>
      </p:sp>
      <p:sp>
        <p:nvSpPr>
          <p:cNvPr id="2" name="Title 1">
            <a:extLst>
              <a:ext uri="{FF2B5EF4-FFF2-40B4-BE49-F238E27FC236}">
                <a16:creationId xmlns:a16="http://schemas.microsoft.com/office/drawing/2014/main" id="{15F667BA-03F7-28FF-3FA8-72158A07BF36}"/>
              </a:ext>
            </a:extLst>
          </p:cNvPr>
          <p:cNvSpPr>
            <a:spLocks noGrp="1"/>
          </p:cNvSpPr>
          <p:nvPr>
            <p:ph type="title"/>
          </p:nvPr>
        </p:nvSpPr>
        <p:spPr/>
        <p:txBody>
          <a:bodyPr>
            <a:normAutofit fontScale="90000"/>
          </a:bodyPr>
          <a:lstStyle/>
          <a:p>
            <a:r>
              <a:rPr lang="en-GB" b="1" dirty="0"/>
              <a:t>New medicines: </a:t>
            </a:r>
            <a:r>
              <a:rPr lang="en-GB" b="1" dirty="0">
                <a:solidFill>
                  <a:schemeClr val="tx2"/>
                </a:solidFill>
              </a:rPr>
              <a:t>solutions</a:t>
            </a:r>
            <a:br>
              <a:rPr lang="en-GB" b="1" dirty="0"/>
            </a:br>
            <a:r>
              <a:rPr lang="en-GB" sz="2325" dirty="0"/>
              <a:t>Computer scientists, programmers and modellers, and everyone involved in running clinical trials, from GPs and nurses to lab technicians and research specialists, all help develop new  medicines from plants. </a:t>
            </a:r>
          </a:p>
        </p:txBody>
      </p:sp>
      <p:pic>
        <p:nvPicPr>
          <p:cNvPr id="5" name="Picture 4" descr="A picture containing banana, fruit, produce, natural foods&#10;&#10;Description automatically generated">
            <a:extLst>
              <a:ext uri="{FF2B5EF4-FFF2-40B4-BE49-F238E27FC236}">
                <a16:creationId xmlns:a16="http://schemas.microsoft.com/office/drawing/2014/main" id="{51B2C960-F0E2-6893-8811-6F5F8B6F5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9648" y="3316808"/>
            <a:ext cx="3757457" cy="2505139"/>
          </a:xfrm>
          <a:prstGeom prst="roundRect">
            <a:avLst/>
          </a:prstGeom>
        </p:spPr>
      </p:pic>
      <p:pic>
        <p:nvPicPr>
          <p:cNvPr id="2050" name="Picture 2">
            <a:extLst>
              <a:ext uri="{FF2B5EF4-FFF2-40B4-BE49-F238E27FC236}">
                <a16:creationId xmlns:a16="http://schemas.microsoft.com/office/drawing/2014/main" id="{0475324C-C864-376D-3642-117307B80C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850" y="2288622"/>
            <a:ext cx="4054676" cy="228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7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images of plants and plants&#10;&#10;Description automatically generated">
            <a:extLst>
              <a:ext uri="{FF2B5EF4-FFF2-40B4-BE49-F238E27FC236}">
                <a16:creationId xmlns:a16="http://schemas.microsoft.com/office/drawing/2014/main" id="{0E30FDEE-CAF2-1F2E-57D0-DC440C295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1914"/>
            <a:ext cx="9144000" cy="6466086"/>
          </a:xfrm>
          <a:prstGeom prst="rect">
            <a:avLst/>
          </a:prstGeom>
        </p:spPr>
      </p:pic>
    </p:spTree>
    <p:extLst>
      <p:ext uri="{BB962C8B-B14F-4D97-AF65-F5344CB8AC3E}">
        <p14:creationId xmlns:p14="http://schemas.microsoft.com/office/powerpoint/2010/main" val="95874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1C5B47F-B1F9-575D-C76F-C80466464B33}"/>
              </a:ext>
            </a:extLst>
          </p:cNvPr>
          <p:cNvSpPr/>
          <p:nvPr/>
        </p:nvSpPr>
        <p:spPr>
          <a:xfrm>
            <a:off x="4451527" y="1987546"/>
            <a:ext cx="4531062" cy="3509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3200" rIns="180000" bIns="90000" rtlCol="0" anchor="t" anchorCtr="0">
            <a:normAutofit/>
          </a:bodyPr>
          <a:lstStyle/>
          <a:p>
            <a:pPr algn="l">
              <a:spcBef>
                <a:spcPts val="1000"/>
              </a:spcBef>
            </a:pPr>
            <a:endParaRPr lang="en-GB" sz="2800" dirty="0" err="1">
              <a:solidFill>
                <a:schemeClr val="bg1"/>
              </a:solidFill>
            </a:endParaRPr>
          </a:p>
        </p:txBody>
      </p:sp>
      <p:sp>
        <p:nvSpPr>
          <p:cNvPr id="2" name="Title 1">
            <a:extLst>
              <a:ext uri="{FF2B5EF4-FFF2-40B4-BE49-F238E27FC236}">
                <a16:creationId xmlns:a16="http://schemas.microsoft.com/office/drawing/2014/main" id="{0C281717-CCAC-D0BE-7AFA-6E454516ECCE}"/>
              </a:ext>
            </a:extLst>
          </p:cNvPr>
          <p:cNvSpPr>
            <a:spLocks noGrp="1"/>
          </p:cNvSpPr>
          <p:nvPr>
            <p:ph type="title"/>
          </p:nvPr>
        </p:nvSpPr>
        <p:spPr>
          <a:xfrm>
            <a:off x="365352" y="318497"/>
            <a:ext cx="8262938" cy="526298"/>
          </a:xfrm>
        </p:spPr>
        <p:txBody>
          <a:bodyPr>
            <a:normAutofit fontScale="90000"/>
          </a:bodyPr>
          <a:lstStyle/>
          <a:p>
            <a:r>
              <a:rPr lang="en-GB" b="1" dirty="0"/>
              <a:t>Sustainable energy: </a:t>
            </a:r>
            <a:r>
              <a:rPr lang="en-GB" b="1" dirty="0">
                <a:solidFill>
                  <a:schemeClr val="accent4"/>
                </a:solidFill>
              </a:rPr>
              <a:t>challenges</a:t>
            </a:r>
            <a:br>
              <a:rPr lang="en-GB" b="1" dirty="0"/>
            </a:br>
            <a:r>
              <a:rPr lang="en-GB" sz="2100" dirty="0"/>
              <a:t>To stop the rise of carbon dioxide in the atmosphere  and the climate changes that go with it, we must find sustainable alternatives to fossil fuels.</a:t>
            </a:r>
            <a:endParaRPr lang="en-GB" b="1" dirty="0"/>
          </a:p>
        </p:txBody>
      </p:sp>
      <p:pic>
        <p:nvPicPr>
          <p:cNvPr id="7170" name="Picture 2">
            <a:extLst>
              <a:ext uri="{FF2B5EF4-FFF2-40B4-BE49-F238E27FC236}">
                <a16:creationId xmlns:a16="http://schemas.microsoft.com/office/drawing/2014/main" id="{3BFEEF4A-E82D-941B-A424-25BEF327DE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411" y="2178615"/>
            <a:ext cx="4098616" cy="3040182"/>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7C9005-8B62-08B0-DE47-107140434E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0034" y="2178615"/>
            <a:ext cx="4074049" cy="3040182"/>
          </a:xfrm>
          <a:prstGeom prst="rect">
            <a:avLst/>
          </a:prstGeom>
        </p:spPr>
      </p:pic>
    </p:spTree>
    <p:extLst>
      <p:ext uri="{BB962C8B-B14F-4D97-AF65-F5344CB8AC3E}">
        <p14:creationId xmlns:p14="http://schemas.microsoft.com/office/powerpoint/2010/main" val="346456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63D9-7F95-A4BA-1C3D-F630F0B47856}"/>
              </a:ext>
            </a:extLst>
          </p:cNvPr>
          <p:cNvSpPr>
            <a:spLocks noGrp="1"/>
          </p:cNvSpPr>
          <p:nvPr>
            <p:ph type="title"/>
          </p:nvPr>
        </p:nvSpPr>
        <p:spPr>
          <a:xfrm>
            <a:off x="381679" y="365778"/>
            <a:ext cx="8762321" cy="1313684"/>
          </a:xfrm>
        </p:spPr>
        <p:txBody>
          <a:bodyPr>
            <a:normAutofit fontScale="90000"/>
          </a:bodyPr>
          <a:lstStyle/>
          <a:p>
            <a:r>
              <a:rPr lang="en-GB" b="1" dirty="0"/>
              <a:t>Sustainable energy: </a:t>
            </a:r>
            <a:r>
              <a:rPr lang="en-GB" b="1" dirty="0">
                <a:solidFill>
                  <a:schemeClr val="tx2"/>
                </a:solidFill>
              </a:rPr>
              <a:t>solutions</a:t>
            </a:r>
            <a:br>
              <a:rPr lang="en-GB" b="1" dirty="0"/>
            </a:br>
            <a:r>
              <a:rPr lang="en-GB" sz="2100" dirty="0"/>
              <a:t>Using biomass as an energy source for generating electricity needs everyone from the people growing the biomass crops to the engineers and technicians who design and run the plants.</a:t>
            </a:r>
            <a:endParaRPr lang="en-GB" dirty="0"/>
          </a:p>
        </p:txBody>
      </p:sp>
      <p:pic>
        <p:nvPicPr>
          <p:cNvPr id="8194" name="Picture 2">
            <a:extLst>
              <a:ext uri="{FF2B5EF4-FFF2-40B4-BE49-F238E27FC236}">
                <a16:creationId xmlns:a16="http://schemas.microsoft.com/office/drawing/2014/main" id="{B0281566-E9CB-FBF9-C00E-301FDAE654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679" y="2341364"/>
            <a:ext cx="4252439" cy="2837174"/>
          </a:xfrm>
          <a:prstGeom prst="round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01535D29-4E23-8D12-5298-E807E438B7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422" y="2341364"/>
            <a:ext cx="3782899" cy="283717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1011-0AFF-C18A-2211-A4F34957174A}"/>
              </a:ext>
            </a:extLst>
          </p:cNvPr>
          <p:cNvSpPr>
            <a:spLocks noGrp="1"/>
          </p:cNvSpPr>
          <p:nvPr>
            <p:ph type="title"/>
          </p:nvPr>
        </p:nvSpPr>
        <p:spPr>
          <a:xfrm>
            <a:off x="410286" y="377147"/>
            <a:ext cx="7886700" cy="994172"/>
          </a:xfrm>
        </p:spPr>
        <p:txBody>
          <a:bodyPr>
            <a:normAutofit fontScale="90000"/>
          </a:bodyPr>
          <a:lstStyle/>
          <a:p>
            <a:r>
              <a:rPr lang="en-GB" b="1" dirty="0"/>
              <a:t>Sustainable energy: </a:t>
            </a:r>
            <a:r>
              <a:rPr lang="en-GB" b="1" dirty="0">
                <a:solidFill>
                  <a:schemeClr val="tx2"/>
                </a:solidFill>
              </a:rPr>
              <a:t>solutions</a:t>
            </a:r>
            <a:br>
              <a:rPr lang="en-GB" b="1" dirty="0"/>
            </a:br>
            <a:r>
              <a:rPr lang="en-GB" sz="2025" dirty="0"/>
              <a:t>Using biomass – especially waste biomass - to produce ethanol as an alternative fuel needs a diverse workforce, from plant growers and industrial technicians through research scientists and development engineers to marketing and lobbying experts.</a:t>
            </a:r>
          </a:p>
        </p:txBody>
      </p:sp>
      <p:pic>
        <p:nvPicPr>
          <p:cNvPr id="9218" name="Picture 2">
            <a:extLst>
              <a:ext uri="{FF2B5EF4-FFF2-40B4-BE49-F238E27FC236}">
                <a16:creationId xmlns:a16="http://schemas.microsoft.com/office/drawing/2014/main" id="{85264D0B-F4F4-08BA-1FA6-70035D6D16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5479" y="2091077"/>
            <a:ext cx="4184196" cy="3138147"/>
          </a:xfrm>
          <a:prstGeom prst="round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1F87E324-48C4-6630-1E7E-3112582FF1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25" y="2091077"/>
            <a:ext cx="4110719" cy="3083039"/>
          </a:xfrm>
          <a:prstGeom prst="round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D6445E-3F9A-4F0C-86C4-4310B823C04C}"/>
              </a:ext>
            </a:extLst>
          </p:cNvPr>
          <p:cNvSpPr txBox="1"/>
          <p:nvPr/>
        </p:nvSpPr>
        <p:spPr>
          <a:xfrm>
            <a:off x="1407334" y="5345442"/>
            <a:ext cx="6994222" cy="369332"/>
          </a:xfrm>
          <a:prstGeom prst="rect">
            <a:avLst/>
          </a:prstGeom>
          <a:noFill/>
        </p:spPr>
        <p:txBody>
          <a:bodyPr wrap="none" rtlCol="0">
            <a:spAutoFit/>
          </a:bodyPr>
          <a:lstStyle/>
          <a:p>
            <a:r>
              <a:rPr lang="en-GB" dirty="0"/>
              <a:t>From crop waste 			to a sustainable, useable fuel?</a:t>
            </a:r>
          </a:p>
        </p:txBody>
      </p:sp>
    </p:spTree>
    <p:extLst>
      <p:ext uri="{BB962C8B-B14F-4D97-AF65-F5344CB8AC3E}">
        <p14:creationId xmlns:p14="http://schemas.microsoft.com/office/powerpoint/2010/main" val="154259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445-76F4-B208-924D-108F01D1AE77}"/>
              </a:ext>
            </a:extLst>
          </p:cNvPr>
          <p:cNvSpPr>
            <a:spLocks noGrp="1"/>
          </p:cNvSpPr>
          <p:nvPr>
            <p:ph type="title"/>
          </p:nvPr>
        </p:nvSpPr>
        <p:spPr/>
        <p:txBody>
          <a:bodyPr>
            <a:normAutofit fontScale="90000"/>
          </a:bodyPr>
          <a:lstStyle/>
          <a:p>
            <a:r>
              <a:rPr lang="en-GB" b="1" dirty="0"/>
              <a:t>Mental health: </a:t>
            </a:r>
            <a:r>
              <a:rPr lang="en-GB" b="1" dirty="0">
                <a:solidFill>
                  <a:schemeClr val="accent4"/>
                </a:solidFill>
              </a:rPr>
              <a:t>challenges</a:t>
            </a:r>
            <a:br>
              <a:rPr lang="en-GB" b="1" dirty="0">
                <a:solidFill>
                  <a:srgbClr val="7030A0"/>
                </a:solidFill>
              </a:rPr>
            </a:br>
            <a:r>
              <a:rPr lang="en-GB" sz="2100" dirty="0"/>
              <a:t>We are more aware of the importance of mental well-being than ever before – and problems with mental health affect huge numbers of people, from childhood onwards.</a:t>
            </a:r>
            <a:endParaRPr lang="en-GB" dirty="0"/>
          </a:p>
        </p:txBody>
      </p:sp>
      <p:pic>
        <p:nvPicPr>
          <p:cNvPr id="10242" name="Picture 2">
            <a:extLst>
              <a:ext uri="{FF2B5EF4-FFF2-40B4-BE49-F238E27FC236}">
                <a16:creationId xmlns:a16="http://schemas.microsoft.com/office/drawing/2014/main" id="{03020A36-DA34-8AA7-BF0D-71F5B2ADE13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365" y="2084789"/>
            <a:ext cx="2606534" cy="2606534"/>
          </a:xfrm>
          <a:prstGeom prst="round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5FFCE12D-1848-272B-A508-35F1D837D0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30815" y="2084789"/>
            <a:ext cx="3582820" cy="2381930"/>
          </a:xfrm>
          <a:prstGeom prst="round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2CA815C1-0F4B-D6F1-EDB4-FC0A3D6EF0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39101" y="3817879"/>
            <a:ext cx="3049234" cy="203155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7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A877-A2BC-B67D-6A0C-9B8038C9D286}"/>
              </a:ext>
            </a:extLst>
          </p:cNvPr>
          <p:cNvSpPr>
            <a:spLocks noGrp="1"/>
          </p:cNvSpPr>
          <p:nvPr>
            <p:ph type="title"/>
          </p:nvPr>
        </p:nvSpPr>
        <p:spPr>
          <a:xfrm>
            <a:off x="449143" y="397157"/>
            <a:ext cx="7886700" cy="1642722"/>
          </a:xfrm>
        </p:spPr>
        <p:txBody>
          <a:bodyPr>
            <a:normAutofit fontScale="90000"/>
          </a:bodyPr>
          <a:lstStyle/>
          <a:p>
            <a:r>
              <a:rPr lang="en-GB" b="1" dirty="0"/>
              <a:t>Mental health: </a:t>
            </a:r>
            <a:r>
              <a:rPr lang="en-GB" b="1" dirty="0">
                <a:solidFill>
                  <a:schemeClr val="accent4"/>
                </a:solidFill>
              </a:rPr>
              <a:t>challenges</a:t>
            </a:r>
            <a:br>
              <a:rPr lang="en-GB" b="1" dirty="0">
                <a:solidFill>
                  <a:srgbClr val="7030A0"/>
                </a:solidFill>
              </a:rPr>
            </a:br>
            <a:r>
              <a:rPr lang="en-GB" sz="2100" dirty="0"/>
              <a:t>Anxiety, loneliness, old age, poverty, ill health, displacement, war, the impact of social media and bullying, postnatal depression… all these and more may affect our mental well-being. </a:t>
            </a:r>
            <a:endParaRPr lang="en-GB" b="1" dirty="0"/>
          </a:p>
        </p:txBody>
      </p:sp>
      <p:pic>
        <p:nvPicPr>
          <p:cNvPr id="11266" name="Picture 2">
            <a:extLst>
              <a:ext uri="{FF2B5EF4-FFF2-40B4-BE49-F238E27FC236}">
                <a16:creationId xmlns:a16="http://schemas.microsoft.com/office/drawing/2014/main" id="{550BE2DD-9E76-EF58-99A4-03E4DC8285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5743" y="2153920"/>
            <a:ext cx="2479114" cy="3110593"/>
          </a:xfrm>
          <a:prstGeom prst="round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D1BF66D4-7D49-CDF5-0AA1-487C3943C7E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143" y="1862135"/>
            <a:ext cx="3916640" cy="2204897"/>
          </a:xfrm>
          <a:prstGeom prst="round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2CABDA5F-FD1E-3F5D-4AEE-0979476477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28258" y="4262923"/>
            <a:ext cx="3006649" cy="200318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22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E806-B8DB-E0E1-C4AC-73543AB6EA8F}"/>
              </a:ext>
            </a:extLst>
          </p:cNvPr>
          <p:cNvSpPr>
            <a:spLocks noGrp="1"/>
          </p:cNvSpPr>
          <p:nvPr>
            <p:ph type="title"/>
          </p:nvPr>
        </p:nvSpPr>
        <p:spPr>
          <a:xfrm>
            <a:off x="369342" y="397782"/>
            <a:ext cx="7886700" cy="1532504"/>
          </a:xfrm>
        </p:spPr>
        <p:txBody>
          <a:bodyPr>
            <a:normAutofit/>
          </a:bodyPr>
          <a:lstStyle/>
          <a:p>
            <a:r>
              <a:rPr lang="en-GB" b="1" dirty="0"/>
              <a:t>Mental health: </a:t>
            </a:r>
            <a:r>
              <a:rPr lang="en-GB" b="1" dirty="0">
                <a:solidFill>
                  <a:schemeClr val="tx2"/>
                </a:solidFill>
              </a:rPr>
              <a:t>solutions</a:t>
            </a:r>
            <a:br>
              <a:rPr lang="en-GB" b="1" dirty="0">
                <a:solidFill>
                  <a:schemeClr val="accent6"/>
                </a:solidFill>
              </a:rPr>
            </a:br>
            <a:r>
              <a:rPr lang="en-GB" sz="1900" dirty="0"/>
              <a:t>Evidence is growing that seeing plants in your home, a garden, a woodland or your local park has a major impact on mental wellbeing - even pictures of plants help!</a:t>
            </a:r>
          </a:p>
        </p:txBody>
      </p:sp>
      <p:pic>
        <p:nvPicPr>
          <p:cNvPr id="5" name="Picture 4" descr="A pond with lily pads and lily pads&#10;&#10;Description automatically generated with low confidence">
            <a:extLst>
              <a:ext uri="{FF2B5EF4-FFF2-40B4-BE49-F238E27FC236}">
                <a16:creationId xmlns:a16="http://schemas.microsoft.com/office/drawing/2014/main" id="{498AA195-7FCD-9C62-BFA6-365607D252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481" y="2052892"/>
            <a:ext cx="3179369" cy="2119580"/>
          </a:xfrm>
          <a:prstGeom prst="roundRect">
            <a:avLst/>
          </a:prstGeom>
        </p:spPr>
      </p:pic>
      <p:sp>
        <p:nvSpPr>
          <p:cNvPr id="6" name="AutoShape 2">
            <a:extLst>
              <a:ext uri="{FF2B5EF4-FFF2-40B4-BE49-F238E27FC236}">
                <a16:creationId xmlns:a16="http://schemas.microsoft.com/office/drawing/2014/main" id="{DD63BAE0-475D-AC75-BAEF-4BD5D9DF7BC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3316" name="Picture 4">
            <a:extLst>
              <a:ext uri="{FF2B5EF4-FFF2-40B4-BE49-F238E27FC236}">
                <a16:creationId xmlns:a16="http://schemas.microsoft.com/office/drawing/2014/main" id="{D91D20D8-259A-40E6-944D-F390D4C867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823" y="3917773"/>
            <a:ext cx="2713264" cy="1702573"/>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plant, outdoor, tree, terrestrial plant&#10;&#10;Description automatically generated">
            <a:extLst>
              <a:ext uri="{FF2B5EF4-FFF2-40B4-BE49-F238E27FC236}">
                <a16:creationId xmlns:a16="http://schemas.microsoft.com/office/drawing/2014/main" id="{C6AD56CD-2D68-2B46-B130-2DC75CFAEE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3351" y="3787633"/>
            <a:ext cx="2826105" cy="2119579"/>
          </a:xfrm>
          <a:prstGeom prst="roundRect">
            <a:avLst/>
          </a:prstGeom>
        </p:spPr>
      </p:pic>
      <p:pic>
        <p:nvPicPr>
          <p:cNvPr id="13318" name="Picture 6">
            <a:extLst>
              <a:ext uri="{FF2B5EF4-FFF2-40B4-BE49-F238E27FC236}">
                <a16:creationId xmlns:a16="http://schemas.microsoft.com/office/drawing/2014/main" id="{66BF2AE5-5677-F3A9-8925-39ABCA53CA5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18451" y="2239899"/>
            <a:ext cx="2866135" cy="214960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06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BE2B-6CA7-E86A-40F3-F627E0B58473}"/>
              </a:ext>
            </a:extLst>
          </p:cNvPr>
          <p:cNvSpPr>
            <a:spLocks noGrp="1"/>
          </p:cNvSpPr>
          <p:nvPr>
            <p:ph type="title"/>
          </p:nvPr>
        </p:nvSpPr>
        <p:spPr/>
        <p:txBody>
          <a:bodyPr>
            <a:normAutofit fontScale="90000"/>
          </a:bodyPr>
          <a:lstStyle/>
          <a:p>
            <a:r>
              <a:rPr lang="en-GB" b="1" dirty="0"/>
              <a:t>Mental health: </a:t>
            </a:r>
            <a:r>
              <a:rPr lang="en-GB" b="1" dirty="0">
                <a:solidFill>
                  <a:schemeClr val="tx2"/>
                </a:solidFill>
              </a:rPr>
              <a:t>solutions</a:t>
            </a:r>
            <a:br>
              <a:rPr lang="en-GB" b="1" dirty="0">
                <a:solidFill>
                  <a:schemeClr val="accent6"/>
                </a:solidFill>
              </a:rPr>
            </a:br>
            <a:r>
              <a:rPr lang="en-GB" sz="2100" dirty="0"/>
              <a:t>From plant nurseries to  garden centres and florists, there are many careers helping people bring more plants into their lives.</a:t>
            </a:r>
            <a:endParaRPr lang="en-GB" dirty="0"/>
          </a:p>
        </p:txBody>
      </p:sp>
      <p:pic>
        <p:nvPicPr>
          <p:cNvPr id="12294" name="Picture 6">
            <a:extLst>
              <a:ext uri="{FF2B5EF4-FFF2-40B4-BE49-F238E27FC236}">
                <a16:creationId xmlns:a16="http://schemas.microsoft.com/office/drawing/2014/main" id="{E9276788-2361-C28F-F0BA-ECEC6D1434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0806" y="2143541"/>
            <a:ext cx="4286794" cy="3215096"/>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CD88AD4-CBC0-6122-665A-D5AFEC9801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940" y="1765339"/>
            <a:ext cx="2647666" cy="3971499"/>
          </a:xfrm>
          <a:prstGeom prst="roundRect">
            <a:avLst/>
          </a:prstGeom>
        </p:spPr>
      </p:pic>
    </p:spTree>
    <p:extLst>
      <p:ext uri="{BB962C8B-B14F-4D97-AF65-F5344CB8AC3E}">
        <p14:creationId xmlns:p14="http://schemas.microsoft.com/office/powerpoint/2010/main" val="246323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62D-117F-54C1-CECB-B89ECE8E2E1D}"/>
              </a:ext>
            </a:extLst>
          </p:cNvPr>
          <p:cNvSpPr>
            <a:spLocks noGrp="1"/>
          </p:cNvSpPr>
          <p:nvPr>
            <p:ph type="title"/>
          </p:nvPr>
        </p:nvSpPr>
        <p:spPr/>
        <p:txBody>
          <a:bodyPr>
            <a:normAutofit fontScale="90000"/>
          </a:bodyPr>
          <a:lstStyle/>
          <a:p>
            <a:r>
              <a:rPr lang="en-GB" b="1" dirty="0"/>
              <a:t>Mental health: </a:t>
            </a:r>
            <a:r>
              <a:rPr lang="en-GB" b="1" dirty="0">
                <a:solidFill>
                  <a:schemeClr val="tx2"/>
                </a:solidFill>
              </a:rPr>
              <a:t>solutions</a:t>
            </a:r>
            <a:br>
              <a:rPr lang="en-GB" b="1" dirty="0">
                <a:solidFill>
                  <a:schemeClr val="accent6"/>
                </a:solidFill>
              </a:rPr>
            </a:br>
            <a:r>
              <a:rPr lang="en-GB" sz="2100" dirty="0"/>
              <a:t>The work of gardeners, park workers, foresters and tree surgeons improve mental health for everyone who sees the results of their work.</a:t>
            </a:r>
          </a:p>
        </p:txBody>
      </p:sp>
      <p:pic>
        <p:nvPicPr>
          <p:cNvPr id="14338" name="Picture 2" descr="undefined">
            <a:extLst>
              <a:ext uri="{FF2B5EF4-FFF2-40B4-BE49-F238E27FC236}">
                <a16:creationId xmlns:a16="http://schemas.microsoft.com/office/drawing/2014/main" id="{FDEE2C6E-A588-0757-C248-ED616A4D2A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2785" y="3429000"/>
            <a:ext cx="4199864" cy="3149898"/>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E305ACE-F4D3-1F20-8885-835F792FC4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351" y="1593992"/>
            <a:ext cx="4939390" cy="3291641"/>
          </a:xfrm>
          <a:prstGeom prst="roundRect">
            <a:avLst/>
          </a:prstGeom>
        </p:spPr>
      </p:pic>
    </p:spTree>
    <p:extLst>
      <p:ext uri="{BB962C8B-B14F-4D97-AF65-F5344CB8AC3E}">
        <p14:creationId xmlns:p14="http://schemas.microsoft.com/office/powerpoint/2010/main" val="372702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3065-9087-0414-4F94-0C537E87F4C6}"/>
              </a:ext>
            </a:extLst>
          </p:cNvPr>
          <p:cNvSpPr>
            <a:spLocks noGrp="1"/>
          </p:cNvSpPr>
          <p:nvPr>
            <p:ph type="title"/>
          </p:nvPr>
        </p:nvSpPr>
        <p:spPr>
          <a:xfrm>
            <a:off x="360429" y="345417"/>
            <a:ext cx="7886700" cy="1517333"/>
          </a:xfrm>
        </p:spPr>
        <p:txBody>
          <a:bodyPr>
            <a:normAutofit fontScale="90000"/>
          </a:bodyPr>
          <a:lstStyle/>
          <a:p>
            <a:r>
              <a:rPr lang="en-GB" b="1" dirty="0"/>
              <a:t>Mental health: </a:t>
            </a:r>
            <a:r>
              <a:rPr lang="en-GB" b="1" dirty="0">
                <a:solidFill>
                  <a:schemeClr val="tx2"/>
                </a:solidFill>
              </a:rPr>
              <a:t>solutions</a:t>
            </a:r>
            <a:br>
              <a:rPr lang="en-GB" b="1" dirty="0">
                <a:solidFill>
                  <a:schemeClr val="accent6"/>
                </a:solidFill>
              </a:rPr>
            </a:br>
            <a:r>
              <a:rPr lang="en-GB" sz="2100" dirty="0"/>
              <a:t>Evidence shows that seeing plants makes people in care homes happier and healthier. In hospitals, patients who can see greenery leave hospital after surgery a day earlier. Roles from health care assistants to hospital managers have the potential to improve well-being by simply improving access to plants</a:t>
            </a:r>
          </a:p>
        </p:txBody>
      </p:sp>
      <p:pic>
        <p:nvPicPr>
          <p:cNvPr id="9" name="Content Placeholder 8" descr="A bedroom with a bed and a window&#10;&#10;Description automatically generated with low confidence">
            <a:extLst>
              <a:ext uri="{FF2B5EF4-FFF2-40B4-BE49-F238E27FC236}">
                <a16:creationId xmlns:a16="http://schemas.microsoft.com/office/drawing/2014/main" id="{C07057FB-8109-BE20-70C5-E668C87B9CB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61937" y="2497505"/>
            <a:ext cx="4820126" cy="3213417"/>
          </a:xfrm>
          <a:prstGeom prst="roundRect">
            <a:avLst/>
          </a:prstGeom>
        </p:spPr>
      </p:pic>
    </p:spTree>
    <p:extLst>
      <p:ext uri="{BB962C8B-B14F-4D97-AF65-F5344CB8AC3E}">
        <p14:creationId xmlns:p14="http://schemas.microsoft.com/office/powerpoint/2010/main" val="154596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8D081D-48ED-1C5E-4E48-6AC017C147D7}"/>
              </a:ext>
            </a:extLst>
          </p:cNvPr>
          <p:cNvSpPr>
            <a:spLocks noGrp="1"/>
          </p:cNvSpPr>
          <p:nvPr>
            <p:ph type="title"/>
          </p:nvPr>
        </p:nvSpPr>
        <p:spPr>
          <a:xfrm>
            <a:off x="410285" y="428744"/>
            <a:ext cx="8105917" cy="994172"/>
          </a:xfrm>
        </p:spPr>
        <p:txBody>
          <a:bodyPr>
            <a:normAutofit fontScale="90000"/>
          </a:bodyPr>
          <a:lstStyle/>
          <a:p>
            <a:r>
              <a:rPr lang="en-GB" b="1" dirty="0"/>
              <a:t>Mental health: </a:t>
            </a:r>
            <a:r>
              <a:rPr lang="en-GB" b="1" dirty="0">
                <a:solidFill>
                  <a:schemeClr val="tx2"/>
                </a:solidFill>
              </a:rPr>
              <a:t>solutions</a:t>
            </a:r>
            <a:br>
              <a:rPr lang="en-GB" b="1" dirty="0">
                <a:solidFill>
                  <a:schemeClr val="accent6"/>
                </a:solidFill>
              </a:rPr>
            </a:br>
            <a:r>
              <a:rPr lang="en-GB" sz="2100" dirty="0"/>
              <a:t>A balanced diet containing lots of plant-based food supports mental wellbeing resilience – growers, sellers, chefs and cooks, advertisers and dieticians all have a role to play in bringing more plants into our lives</a:t>
            </a:r>
          </a:p>
        </p:txBody>
      </p:sp>
      <p:pic>
        <p:nvPicPr>
          <p:cNvPr id="11" name="Picture 10" descr="A group of lemons and limes on a woven mat&#10;&#10;Description automatically generated with medium confidence">
            <a:extLst>
              <a:ext uri="{FF2B5EF4-FFF2-40B4-BE49-F238E27FC236}">
                <a16:creationId xmlns:a16="http://schemas.microsoft.com/office/drawing/2014/main" id="{63C565BB-0D55-E41A-B264-927F0F94F8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3415" y="3926655"/>
            <a:ext cx="2792217" cy="1861478"/>
          </a:xfrm>
          <a:prstGeom prst="roundRect">
            <a:avLst/>
          </a:prstGeom>
        </p:spPr>
      </p:pic>
      <p:pic>
        <p:nvPicPr>
          <p:cNvPr id="15" name="Picture 14" descr="A glass jar of oil and a bowl of olives&#10;&#10;Description automatically generated with low confidence">
            <a:extLst>
              <a:ext uri="{FF2B5EF4-FFF2-40B4-BE49-F238E27FC236}">
                <a16:creationId xmlns:a16="http://schemas.microsoft.com/office/drawing/2014/main" id="{90955129-9AC1-EA41-3C25-CDD55639B1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7509" y="2169174"/>
            <a:ext cx="2496246" cy="1664164"/>
          </a:xfrm>
          <a:prstGeom prst="roundRect">
            <a:avLst/>
          </a:prstGeom>
        </p:spPr>
      </p:pic>
      <p:grpSp>
        <p:nvGrpSpPr>
          <p:cNvPr id="3" name="Group 2">
            <a:extLst>
              <a:ext uri="{FF2B5EF4-FFF2-40B4-BE49-F238E27FC236}">
                <a16:creationId xmlns:a16="http://schemas.microsoft.com/office/drawing/2014/main" id="{3BAA47DA-937E-6D80-5A25-836F33B0769B}"/>
              </a:ext>
            </a:extLst>
          </p:cNvPr>
          <p:cNvGrpSpPr/>
          <p:nvPr/>
        </p:nvGrpSpPr>
        <p:grpSpPr>
          <a:xfrm>
            <a:off x="180245" y="2293143"/>
            <a:ext cx="3099720" cy="2743200"/>
            <a:chOff x="180245" y="2293143"/>
            <a:chExt cx="3099720" cy="2743200"/>
          </a:xfrm>
        </p:grpSpPr>
        <p:sp>
          <p:nvSpPr>
            <p:cNvPr id="2" name="Rectangle: Rounded Corners 1">
              <a:extLst>
                <a:ext uri="{FF2B5EF4-FFF2-40B4-BE49-F238E27FC236}">
                  <a16:creationId xmlns:a16="http://schemas.microsoft.com/office/drawing/2014/main" id="{24101844-D658-6830-4F22-28FE2CC0373C}"/>
                </a:ext>
              </a:extLst>
            </p:cNvPr>
            <p:cNvSpPr/>
            <p:nvPr/>
          </p:nvSpPr>
          <p:spPr>
            <a:xfrm>
              <a:off x="180245" y="2293143"/>
              <a:ext cx="3099720" cy="274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3200" rIns="180000" bIns="90000" rtlCol="0" anchor="t" anchorCtr="0">
              <a:normAutofit/>
            </a:bodyPr>
            <a:lstStyle/>
            <a:p>
              <a:pPr algn="l">
                <a:spcBef>
                  <a:spcPts val="1000"/>
                </a:spcBef>
              </a:pPr>
              <a:endParaRPr lang="en-GB" sz="2800" dirty="0" err="1">
                <a:solidFill>
                  <a:schemeClr val="bg1"/>
                </a:solidFill>
              </a:endParaRPr>
            </a:p>
          </p:txBody>
        </p:sp>
        <p:pic>
          <p:nvPicPr>
            <p:cNvPr id="17410" name="Picture 2">
              <a:extLst>
                <a:ext uri="{FF2B5EF4-FFF2-40B4-BE49-F238E27FC236}">
                  <a16:creationId xmlns:a16="http://schemas.microsoft.com/office/drawing/2014/main" id="{CAE90AC9-AEAB-0ACE-5376-35FA7219DEF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2696" y="2415142"/>
              <a:ext cx="2886075" cy="2400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A picture containing root vegetable, vegetable, food, potato&#10;&#10;Description automatically generated">
            <a:extLst>
              <a:ext uri="{FF2B5EF4-FFF2-40B4-BE49-F238E27FC236}">
                <a16:creationId xmlns:a16="http://schemas.microsoft.com/office/drawing/2014/main" id="{E60178D0-840E-096C-34DC-16F1561ACB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10581" y="2169174"/>
            <a:ext cx="2496082" cy="1664164"/>
          </a:xfrm>
          <a:prstGeom prst="roundRect">
            <a:avLst/>
          </a:prstGeom>
        </p:spPr>
      </p:pic>
    </p:spTree>
    <p:extLst>
      <p:ext uri="{BB962C8B-B14F-4D97-AF65-F5344CB8AC3E}">
        <p14:creationId xmlns:p14="http://schemas.microsoft.com/office/powerpoint/2010/main" val="222279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F3AF-1589-2FD9-05D3-01CC12969296}"/>
              </a:ext>
            </a:extLst>
          </p:cNvPr>
          <p:cNvSpPr>
            <a:spLocks noGrp="1"/>
          </p:cNvSpPr>
          <p:nvPr>
            <p:ph type="title"/>
          </p:nvPr>
        </p:nvSpPr>
        <p:spPr>
          <a:xfrm>
            <a:off x="628650" y="275688"/>
            <a:ext cx="7886700" cy="847641"/>
          </a:xfrm>
        </p:spPr>
        <p:txBody>
          <a:bodyPr>
            <a:normAutofit fontScale="90000"/>
          </a:bodyPr>
          <a:lstStyle/>
          <a:p>
            <a:pPr algn="ctr"/>
            <a:r>
              <a:rPr lang="en-GB" sz="3300" dirty="0"/>
              <a:t>Want to change the world?</a:t>
            </a:r>
            <a:br>
              <a:rPr lang="en-GB" sz="3300" dirty="0"/>
            </a:br>
            <a:endParaRPr lang="en-GB" dirty="0"/>
          </a:p>
        </p:txBody>
      </p:sp>
      <p:sp>
        <p:nvSpPr>
          <p:cNvPr id="3" name="Content Placeholder 2">
            <a:extLst>
              <a:ext uri="{FF2B5EF4-FFF2-40B4-BE49-F238E27FC236}">
                <a16:creationId xmlns:a16="http://schemas.microsoft.com/office/drawing/2014/main" id="{300D508A-C454-2B79-4ECE-095989051403}"/>
              </a:ext>
            </a:extLst>
          </p:cNvPr>
          <p:cNvSpPr>
            <a:spLocks noGrp="1"/>
          </p:cNvSpPr>
          <p:nvPr>
            <p:ph idx="1"/>
          </p:nvPr>
        </p:nvSpPr>
        <p:spPr>
          <a:xfrm>
            <a:off x="153804" y="1286172"/>
            <a:ext cx="4506686" cy="4108676"/>
          </a:xfrm>
        </p:spPr>
        <p:txBody>
          <a:bodyPr>
            <a:normAutofit fontScale="47500" lnSpcReduction="20000"/>
          </a:bodyPr>
          <a:lstStyle/>
          <a:p>
            <a:pPr marL="0" indent="0">
              <a:lnSpc>
                <a:spcPct val="120000"/>
              </a:lnSpc>
              <a:buNone/>
            </a:pPr>
            <a:r>
              <a:rPr lang="en-GB" sz="4875" b="1" dirty="0">
                <a:solidFill>
                  <a:schemeClr val="accent5">
                    <a:lumMod val="60000"/>
                    <a:lumOff val="40000"/>
                  </a:schemeClr>
                </a:solidFill>
              </a:rPr>
              <a:t>Challenges: </a:t>
            </a:r>
            <a:r>
              <a:rPr lang="en-GB" sz="4425" dirty="0"/>
              <a:t>We humans face many challenges – many of our own making.</a:t>
            </a:r>
          </a:p>
          <a:p>
            <a:pPr marL="0" indent="0">
              <a:lnSpc>
                <a:spcPct val="170000"/>
              </a:lnSpc>
              <a:buNone/>
            </a:pPr>
            <a:r>
              <a:rPr lang="en-GB" sz="4875" b="1" dirty="0">
                <a:solidFill>
                  <a:schemeClr val="tx2"/>
                </a:solidFill>
              </a:rPr>
              <a:t>Solutions: how you might help!</a:t>
            </a:r>
          </a:p>
          <a:p>
            <a:pPr marL="0" indent="0">
              <a:lnSpc>
                <a:spcPct val="120000"/>
              </a:lnSpc>
              <a:buNone/>
            </a:pPr>
            <a:r>
              <a:rPr lang="en-GB" sz="4425" dirty="0"/>
              <a:t>Plants offer us solutions to many of our current problems – but people are needed too! There are hundreds of jobs working with plants – directly and indirectly - which will help us solve the challenges of today in a sustainable way. Here are some of them!</a:t>
            </a:r>
          </a:p>
        </p:txBody>
      </p:sp>
      <p:pic>
        <p:nvPicPr>
          <p:cNvPr id="5" name="Picture 4" descr="A close up of a yellow flower&#10;&#10;Description automatically generated with medium confidence">
            <a:extLst>
              <a:ext uri="{FF2B5EF4-FFF2-40B4-BE49-F238E27FC236}">
                <a16:creationId xmlns:a16="http://schemas.microsoft.com/office/drawing/2014/main" id="{193CC634-8095-09DB-55D1-F200B98C7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6807" y="1896440"/>
            <a:ext cx="4041323" cy="2694215"/>
          </a:xfrm>
          <a:prstGeom prst="roundRect">
            <a:avLst/>
          </a:prstGeom>
        </p:spPr>
      </p:pic>
    </p:spTree>
    <p:extLst>
      <p:ext uri="{BB962C8B-B14F-4D97-AF65-F5344CB8AC3E}">
        <p14:creationId xmlns:p14="http://schemas.microsoft.com/office/powerpoint/2010/main" val="2958102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060D-96A9-1CE8-A3AD-36EB5EDFCEC8}"/>
              </a:ext>
            </a:extLst>
          </p:cNvPr>
          <p:cNvSpPr>
            <a:spLocks noGrp="1"/>
          </p:cNvSpPr>
          <p:nvPr>
            <p:ph type="title"/>
          </p:nvPr>
        </p:nvSpPr>
        <p:spPr>
          <a:xfrm>
            <a:off x="440531" y="373088"/>
            <a:ext cx="8262938" cy="526298"/>
          </a:xfrm>
        </p:spPr>
        <p:txBody>
          <a:bodyPr>
            <a:normAutofit fontScale="90000"/>
          </a:bodyPr>
          <a:lstStyle/>
          <a:p>
            <a:r>
              <a:rPr lang="en-GB" b="1" dirty="0"/>
              <a:t>Mental health: </a:t>
            </a:r>
            <a:r>
              <a:rPr lang="en-GB" b="1" dirty="0">
                <a:solidFill>
                  <a:schemeClr val="tx2"/>
                </a:solidFill>
              </a:rPr>
              <a:t>solutions</a:t>
            </a:r>
            <a:br>
              <a:rPr lang="en-GB" b="1" dirty="0">
                <a:solidFill>
                  <a:schemeClr val="accent6"/>
                </a:solidFill>
              </a:rPr>
            </a:br>
            <a:r>
              <a:rPr lang="en-GB" sz="2100" dirty="0"/>
              <a:t>Building the evidence for the role of plants in good mental health depends on research scientists, technicians and the statisticians and data analysts who make sense of all the results. </a:t>
            </a:r>
          </a:p>
        </p:txBody>
      </p:sp>
      <p:pic>
        <p:nvPicPr>
          <p:cNvPr id="16386" name="Picture 2">
            <a:extLst>
              <a:ext uri="{FF2B5EF4-FFF2-40B4-BE49-F238E27FC236}">
                <a16:creationId xmlns:a16="http://schemas.microsoft.com/office/drawing/2014/main" id="{718B238D-6FFB-B916-63CF-5D3B3E1910EB}"/>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63662" y="1744494"/>
            <a:ext cx="3911178" cy="2596045"/>
          </a:xfrm>
          <a:prstGeom prst="round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B77187BA-3B16-601D-3E4D-AE7CEBE08F8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66960" y="1921539"/>
            <a:ext cx="3713378" cy="3014922"/>
          </a:xfrm>
          <a:prstGeom prst="round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BC1A013B-144A-D977-1E20-B893D9A814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18832" y="3931798"/>
            <a:ext cx="3404479" cy="181439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01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B21B-7BD5-B024-EC8F-9B9F94E2FA96}"/>
              </a:ext>
            </a:extLst>
          </p:cNvPr>
          <p:cNvSpPr>
            <a:spLocks noGrp="1"/>
          </p:cNvSpPr>
          <p:nvPr>
            <p:ph type="title"/>
          </p:nvPr>
        </p:nvSpPr>
        <p:spPr>
          <a:xfrm>
            <a:off x="379589" y="272852"/>
            <a:ext cx="8040195" cy="994172"/>
          </a:xfrm>
        </p:spPr>
        <p:txBody>
          <a:bodyPr>
            <a:normAutofit fontScale="90000"/>
          </a:bodyPr>
          <a:lstStyle/>
          <a:p>
            <a:r>
              <a:rPr lang="en-GB" b="1" dirty="0"/>
              <a:t>The problems of plastics: </a:t>
            </a:r>
            <a:r>
              <a:rPr lang="en-GB" b="1" dirty="0">
                <a:solidFill>
                  <a:schemeClr val="accent4"/>
                </a:solidFill>
              </a:rPr>
              <a:t>challenges</a:t>
            </a:r>
            <a:br>
              <a:rPr lang="en-GB" b="1" dirty="0">
                <a:solidFill>
                  <a:srgbClr val="7030A0"/>
                </a:solidFill>
              </a:rPr>
            </a:br>
            <a:r>
              <a:rPr lang="en-GB" sz="2100" dirty="0"/>
              <a:t>Plastics are incredibly useful – cheap, light and strong. But we use fossil fuels to make them, and most do not break down naturally and cannot be recycled. Plastic is polluting our world both when it is made and when we have finished using it.</a:t>
            </a:r>
            <a:endParaRPr lang="en-GB" dirty="0"/>
          </a:p>
        </p:txBody>
      </p:sp>
      <p:pic>
        <p:nvPicPr>
          <p:cNvPr id="7" name="Picture 6" descr="A bird nest on a wood surface&#10;&#10;Description automatically generated with low confidence">
            <a:extLst>
              <a:ext uri="{FF2B5EF4-FFF2-40B4-BE49-F238E27FC236}">
                <a16:creationId xmlns:a16="http://schemas.microsoft.com/office/drawing/2014/main" id="{EE0EEB01-C68F-3137-6DEA-ABE72DF44A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525" y="2183360"/>
            <a:ext cx="3674532" cy="3053786"/>
          </a:xfrm>
          <a:prstGeom prst="roundRect">
            <a:avLst/>
          </a:prstGeom>
        </p:spPr>
      </p:pic>
      <p:sp>
        <p:nvSpPr>
          <p:cNvPr id="11" name="TextBox 10">
            <a:extLst>
              <a:ext uri="{FF2B5EF4-FFF2-40B4-BE49-F238E27FC236}">
                <a16:creationId xmlns:a16="http://schemas.microsoft.com/office/drawing/2014/main" id="{E211511B-93CA-06C4-E4F1-F4D20CF68C4F}"/>
              </a:ext>
            </a:extLst>
          </p:cNvPr>
          <p:cNvSpPr txBox="1"/>
          <p:nvPr/>
        </p:nvSpPr>
        <p:spPr>
          <a:xfrm>
            <a:off x="1103639" y="5350740"/>
            <a:ext cx="2604303" cy="369332"/>
          </a:xfrm>
          <a:prstGeom prst="rect">
            <a:avLst/>
          </a:prstGeom>
          <a:noFill/>
        </p:spPr>
        <p:txBody>
          <a:bodyPr wrap="none" rtlCol="0">
            <a:spAutoFit/>
          </a:bodyPr>
          <a:lstStyle/>
          <a:p>
            <a:r>
              <a:rPr lang="en-GB" dirty="0"/>
              <a:t>A UK garden bird’s nest</a:t>
            </a:r>
          </a:p>
        </p:txBody>
      </p:sp>
      <p:sp>
        <p:nvSpPr>
          <p:cNvPr id="12" name="TextBox 11">
            <a:extLst>
              <a:ext uri="{FF2B5EF4-FFF2-40B4-BE49-F238E27FC236}">
                <a16:creationId xmlns:a16="http://schemas.microsoft.com/office/drawing/2014/main" id="{09283FFC-A56D-B1DB-12B8-E40F9D998078}"/>
              </a:ext>
            </a:extLst>
          </p:cNvPr>
          <p:cNvSpPr txBox="1"/>
          <p:nvPr/>
        </p:nvSpPr>
        <p:spPr>
          <a:xfrm>
            <a:off x="5097038" y="5350740"/>
            <a:ext cx="3147015" cy="369332"/>
          </a:xfrm>
          <a:prstGeom prst="rect">
            <a:avLst/>
          </a:prstGeom>
          <a:noFill/>
        </p:spPr>
        <p:txBody>
          <a:bodyPr wrap="none" rtlCol="0">
            <a:spAutoFit/>
          </a:bodyPr>
          <a:lstStyle/>
          <a:p>
            <a:r>
              <a:rPr lang="en-GB" dirty="0"/>
              <a:t>An isolated Caribbean beach</a:t>
            </a:r>
          </a:p>
        </p:txBody>
      </p:sp>
      <p:grpSp>
        <p:nvGrpSpPr>
          <p:cNvPr id="4" name="Group 3">
            <a:extLst>
              <a:ext uri="{FF2B5EF4-FFF2-40B4-BE49-F238E27FC236}">
                <a16:creationId xmlns:a16="http://schemas.microsoft.com/office/drawing/2014/main" id="{E3F9A4F3-84A0-5925-C97A-677499650A26}"/>
              </a:ext>
            </a:extLst>
          </p:cNvPr>
          <p:cNvGrpSpPr/>
          <p:nvPr/>
        </p:nvGrpSpPr>
        <p:grpSpPr>
          <a:xfrm>
            <a:off x="4765617" y="2183360"/>
            <a:ext cx="3809858" cy="3053786"/>
            <a:chOff x="4765617" y="2183360"/>
            <a:chExt cx="3809858" cy="3053786"/>
          </a:xfrm>
        </p:grpSpPr>
        <p:pic>
          <p:nvPicPr>
            <p:cNvPr id="9" name="Picture 8" descr="A picture containing outdoor, nature, shore, beach&#10;&#10;Description automatically generated">
              <a:extLst>
                <a:ext uri="{FF2B5EF4-FFF2-40B4-BE49-F238E27FC236}">
                  <a16:creationId xmlns:a16="http://schemas.microsoft.com/office/drawing/2014/main" id="{0F069F20-6344-3C63-65E3-D39027F37D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5617" y="2183360"/>
              <a:ext cx="3809858" cy="3053786"/>
            </a:xfrm>
            <a:prstGeom prst="roundRect">
              <a:avLst/>
            </a:prstGeom>
          </p:spPr>
        </p:pic>
        <p:sp>
          <p:nvSpPr>
            <p:cNvPr id="3" name="Oval 2">
              <a:extLst>
                <a:ext uri="{FF2B5EF4-FFF2-40B4-BE49-F238E27FC236}">
                  <a16:creationId xmlns:a16="http://schemas.microsoft.com/office/drawing/2014/main" id="{634E8E6C-722B-4913-BC27-8FFA07A1FEAB}"/>
                </a:ext>
              </a:extLst>
            </p:cNvPr>
            <p:cNvSpPr/>
            <p:nvPr/>
          </p:nvSpPr>
          <p:spPr>
            <a:xfrm>
              <a:off x="4765617" y="3612244"/>
              <a:ext cx="2099207" cy="71409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43200" rIns="180000" bIns="90000" rtlCol="0" anchor="t" anchorCtr="0">
              <a:normAutofit fontScale="92500" lnSpcReduction="10000"/>
            </a:bodyPr>
            <a:lstStyle/>
            <a:p>
              <a:pPr algn="l">
                <a:spcBef>
                  <a:spcPts val="1000"/>
                </a:spcBef>
              </a:pPr>
              <a:endParaRPr lang="en-GB" sz="2800" dirty="0" err="1">
                <a:solidFill>
                  <a:schemeClr val="bg1"/>
                </a:solidFill>
              </a:endParaRPr>
            </a:p>
          </p:txBody>
        </p:sp>
      </p:grpSp>
    </p:spTree>
    <p:extLst>
      <p:ext uri="{BB962C8B-B14F-4D97-AF65-F5344CB8AC3E}">
        <p14:creationId xmlns:p14="http://schemas.microsoft.com/office/powerpoint/2010/main" val="170557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421A-C139-7065-7D96-BDDCCAC94608}"/>
              </a:ext>
            </a:extLst>
          </p:cNvPr>
          <p:cNvSpPr>
            <a:spLocks noGrp="1"/>
          </p:cNvSpPr>
          <p:nvPr>
            <p:ph type="title"/>
          </p:nvPr>
        </p:nvSpPr>
        <p:spPr/>
        <p:txBody>
          <a:bodyPr/>
          <a:lstStyle/>
          <a:p>
            <a:r>
              <a:rPr lang="en-GB" b="1" dirty="0"/>
              <a:t>The problem of plastics: </a:t>
            </a:r>
            <a:r>
              <a:rPr lang="en-GB" b="1" dirty="0">
                <a:solidFill>
                  <a:schemeClr val="accent4"/>
                </a:solidFill>
              </a:rPr>
              <a:t>challenges</a:t>
            </a:r>
            <a:endParaRPr lang="en-GB" dirty="0">
              <a:solidFill>
                <a:schemeClr val="accent4"/>
              </a:solidFill>
            </a:endParaRPr>
          </a:p>
        </p:txBody>
      </p:sp>
      <p:pic>
        <p:nvPicPr>
          <p:cNvPr id="4" name="Picture 2">
            <a:extLst>
              <a:ext uri="{FF2B5EF4-FFF2-40B4-BE49-F238E27FC236}">
                <a16:creationId xmlns:a16="http://schemas.microsoft.com/office/drawing/2014/main" id="{DDE58CF4-32ED-15F4-CA58-86098E1768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107" y="1676929"/>
            <a:ext cx="4320893" cy="2866000"/>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descr="A plastic container with a toothbrush in it&#10;&#10;Description automatically generated with low confidence">
            <a:extLst>
              <a:ext uri="{FF2B5EF4-FFF2-40B4-BE49-F238E27FC236}">
                <a16:creationId xmlns:a16="http://schemas.microsoft.com/office/drawing/2014/main" id="{3D204E58-9936-D9EE-E2BF-B1FED4FD89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637" y="1692352"/>
            <a:ext cx="3800769" cy="2850577"/>
          </a:xfrm>
          <a:prstGeom prst="roundRect">
            <a:avLst/>
          </a:prstGeom>
        </p:spPr>
      </p:pic>
      <p:sp>
        <p:nvSpPr>
          <p:cNvPr id="6" name="TextBox 5">
            <a:extLst>
              <a:ext uri="{FF2B5EF4-FFF2-40B4-BE49-F238E27FC236}">
                <a16:creationId xmlns:a16="http://schemas.microsoft.com/office/drawing/2014/main" id="{DCBF7341-06C5-9EDB-7511-766DD75134D5}"/>
              </a:ext>
            </a:extLst>
          </p:cNvPr>
          <p:cNvSpPr txBox="1"/>
          <p:nvPr/>
        </p:nvSpPr>
        <p:spPr>
          <a:xfrm>
            <a:off x="5209424" y="4758227"/>
            <a:ext cx="3646982" cy="923330"/>
          </a:xfrm>
          <a:prstGeom prst="rect">
            <a:avLst/>
          </a:prstGeom>
          <a:noFill/>
        </p:spPr>
        <p:txBody>
          <a:bodyPr wrap="square" rtlCol="0">
            <a:spAutoFit/>
          </a:bodyPr>
          <a:lstStyle/>
          <a:p>
            <a:r>
              <a:rPr lang="en-GB" dirty="0"/>
              <a:t>From the stomach of an albatross in New Zealand – spot the toothbrush!</a:t>
            </a:r>
          </a:p>
        </p:txBody>
      </p:sp>
      <p:sp>
        <p:nvSpPr>
          <p:cNvPr id="7" name="TextBox 6">
            <a:extLst>
              <a:ext uri="{FF2B5EF4-FFF2-40B4-BE49-F238E27FC236}">
                <a16:creationId xmlns:a16="http://schemas.microsoft.com/office/drawing/2014/main" id="{EA6300A5-D79C-D277-06B9-3BC4D38CD5FF}"/>
              </a:ext>
            </a:extLst>
          </p:cNvPr>
          <p:cNvSpPr txBox="1"/>
          <p:nvPr/>
        </p:nvSpPr>
        <p:spPr>
          <a:xfrm>
            <a:off x="877075" y="4758227"/>
            <a:ext cx="3068955" cy="646331"/>
          </a:xfrm>
          <a:prstGeom prst="rect">
            <a:avLst/>
          </a:prstGeom>
          <a:noFill/>
        </p:spPr>
        <p:txBody>
          <a:bodyPr wrap="square" rtlCol="0">
            <a:spAutoFit/>
          </a:bodyPr>
          <a:lstStyle/>
          <a:p>
            <a:r>
              <a:rPr lang="en-GB" dirty="0"/>
              <a:t>Piles of plastic waste in </a:t>
            </a:r>
            <a:r>
              <a:rPr lang="en-GB" dirty="0" err="1"/>
              <a:t>Thilafushi</a:t>
            </a:r>
            <a:r>
              <a:rPr lang="en-GB" dirty="0"/>
              <a:t>, the Maldives </a:t>
            </a:r>
          </a:p>
        </p:txBody>
      </p:sp>
    </p:spTree>
    <p:extLst>
      <p:ext uri="{BB962C8B-B14F-4D97-AF65-F5344CB8AC3E}">
        <p14:creationId xmlns:p14="http://schemas.microsoft.com/office/powerpoint/2010/main" val="298810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714B-429E-D180-8814-AABC7808DEE5}"/>
              </a:ext>
            </a:extLst>
          </p:cNvPr>
          <p:cNvSpPr>
            <a:spLocks noGrp="1"/>
          </p:cNvSpPr>
          <p:nvPr>
            <p:ph type="title"/>
          </p:nvPr>
        </p:nvSpPr>
        <p:spPr/>
        <p:txBody>
          <a:bodyPr>
            <a:normAutofit fontScale="90000"/>
          </a:bodyPr>
          <a:lstStyle/>
          <a:p>
            <a:r>
              <a:rPr lang="en-GB" b="1" dirty="0"/>
              <a:t>The problem of plastics: </a:t>
            </a:r>
            <a:r>
              <a:rPr lang="en-GB" b="1" dirty="0">
                <a:solidFill>
                  <a:schemeClr val="tx2"/>
                </a:solidFill>
              </a:rPr>
              <a:t>solutions</a:t>
            </a:r>
            <a:br>
              <a:rPr lang="en-GB" b="1" dirty="0">
                <a:solidFill>
                  <a:schemeClr val="accent6"/>
                </a:solidFill>
              </a:rPr>
            </a:br>
            <a:r>
              <a:rPr lang="en-GB" sz="2100" dirty="0"/>
              <a:t>Materials scientists and designers are developing plastics based on starch and cellulose, compounds sourced from plants. But the solution isn’t always easy…</a:t>
            </a:r>
          </a:p>
        </p:txBody>
      </p:sp>
      <p:pic>
        <p:nvPicPr>
          <p:cNvPr id="19458" name="Picture 2" descr="undefined">
            <a:extLst>
              <a:ext uri="{FF2B5EF4-FFF2-40B4-BE49-F238E27FC236}">
                <a16:creationId xmlns:a16="http://schemas.microsoft.com/office/drawing/2014/main" id="{0C9DF0B1-8C89-938D-CB64-BE921BF88D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4729" y="2285739"/>
            <a:ext cx="4157663" cy="3118248"/>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B08D85-7D4C-C044-1668-D47C5EE248AE}"/>
              </a:ext>
            </a:extLst>
          </p:cNvPr>
          <p:cNvSpPr txBox="1"/>
          <p:nvPr/>
        </p:nvSpPr>
        <p:spPr>
          <a:xfrm>
            <a:off x="5290598" y="3213921"/>
            <a:ext cx="3404340" cy="1261884"/>
          </a:xfrm>
          <a:prstGeom prst="rect">
            <a:avLst/>
          </a:prstGeom>
          <a:noFill/>
        </p:spPr>
        <p:txBody>
          <a:bodyPr wrap="square" rtlCol="0">
            <a:spAutoFit/>
          </a:bodyPr>
          <a:lstStyle/>
          <a:p>
            <a:r>
              <a:rPr lang="en-GB" sz="1900" dirty="0"/>
              <a:t>Polylactic acid is made from </a:t>
            </a:r>
          </a:p>
          <a:p>
            <a:r>
              <a:rPr lang="en-GB" sz="1900" dirty="0"/>
              <a:t>fermented plant starches  and has many uses but it is not easily decomposed</a:t>
            </a:r>
          </a:p>
        </p:txBody>
      </p:sp>
    </p:spTree>
    <p:extLst>
      <p:ext uri="{BB962C8B-B14F-4D97-AF65-F5344CB8AC3E}">
        <p14:creationId xmlns:p14="http://schemas.microsoft.com/office/powerpoint/2010/main" val="3409907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B678-BD57-511E-2FA9-72CDF0CD54D7}"/>
              </a:ext>
            </a:extLst>
          </p:cNvPr>
          <p:cNvSpPr>
            <a:spLocks noGrp="1"/>
          </p:cNvSpPr>
          <p:nvPr>
            <p:ph type="title"/>
          </p:nvPr>
        </p:nvSpPr>
        <p:spPr>
          <a:xfrm>
            <a:off x="310188" y="431689"/>
            <a:ext cx="8292465" cy="994172"/>
          </a:xfrm>
        </p:spPr>
        <p:txBody>
          <a:bodyPr>
            <a:normAutofit fontScale="90000"/>
          </a:bodyPr>
          <a:lstStyle/>
          <a:p>
            <a:r>
              <a:rPr lang="en-GB" b="1" dirty="0"/>
              <a:t>The problem of plastics: </a:t>
            </a:r>
            <a:r>
              <a:rPr lang="en-GB" b="1" dirty="0">
                <a:solidFill>
                  <a:schemeClr val="tx2"/>
                </a:solidFill>
              </a:rPr>
              <a:t>solutions</a:t>
            </a:r>
            <a:br>
              <a:rPr lang="en-GB" b="1" dirty="0">
                <a:solidFill>
                  <a:schemeClr val="accent6"/>
                </a:solidFill>
              </a:rPr>
            </a:br>
            <a:r>
              <a:rPr lang="en-GB" sz="2100" dirty="0"/>
              <a:t>Other bioplastics – like this potato starch-based wrapper- are easily decomposed, even in a home compost bin. Cardboard and paper are also sustainable alternatives to plastic and are often recyclable. </a:t>
            </a:r>
          </a:p>
        </p:txBody>
      </p:sp>
      <p:pic>
        <p:nvPicPr>
          <p:cNvPr id="5" name="Picture 4" descr="A magazine on the floor&#10;&#10;Description automatically generated with low confidence">
            <a:extLst>
              <a:ext uri="{FF2B5EF4-FFF2-40B4-BE49-F238E27FC236}">
                <a16:creationId xmlns:a16="http://schemas.microsoft.com/office/drawing/2014/main" id="{A37F5166-4C40-188E-3476-721E9AF17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35" y="2057099"/>
            <a:ext cx="5328529" cy="3552130"/>
          </a:xfrm>
          <a:prstGeom prst="roundRect">
            <a:avLst/>
          </a:prstGeom>
        </p:spPr>
      </p:pic>
    </p:spTree>
    <p:extLst>
      <p:ext uri="{BB962C8B-B14F-4D97-AF65-F5344CB8AC3E}">
        <p14:creationId xmlns:p14="http://schemas.microsoft.com/office/powerpoint/2010/main" val="3885421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B66-5CD9-269A-9805-741755392406}"/>
              </a:ext>
            </a:extLst>
          </p:cNvPr>
          <p:cNvSpPr>
            <a:spLocks noGrp="1"/>
          </p:cNvSpPr>
          <p:nvPr>
            <p:ph type="title"/>
          </p:nvPr>
        </p:nvSpPr>
        <p:spPr/>
        <p:txBody>
          <a:bodyPr>
            <a:normAutofit fontScale="90000"/>
          </a:bodyPr>
          <a:lstStyle/>
          <a:p>
            <a:r>
              <a:rPr lang="en-GB" b="1" dirty="0"/>
              <a:t>The problem of plastics: </a:t>
            </a:r>
            <a:r>
              <a:rPr lang="en-GB" b="1" dirty="0">
                <a:solidFill>
                  <a:schemeClr val="tx2"/>
                </a:solidFill>
              </a:rPr>
              <a:t>solutions</a:t>
            </a:r>
            <a:br>
              <a:rPr lang="en-GB" b="1" dirty="0">
                <a:solidFill>
                  <a:schemeClr val="accent6"/>
                </a:solidFill>
              </a:rPr>
            </a:br>
            <a:r>
              <a:rPr lang="en-GB" sz="2325" dirty="0"/>
              <a:t>More plant-based plastics need to be developed, the plants to provide the raw materials must be grown, and people must be convinced to use them around the world. There are lots of plant-related jobs here!</a:t>
            </a:r>
          </a:p>
        </p:txBody>
      </p:sp>
      <p:pic>
        <p:nvPicPr>
          <p:cNvPr id="21508" name="Picture 4">
            <a:extLst>
              <a:ext uri="{FF2B5EF4-FFF2-40B4-BE49-F238E27FC236}">
                <a16:creationId xmlns:a16="http://schemas.microsoft.com/office/drawing/2014/main" id="{6F04FA61-C6DD-EC6B-33D7-DCC1FC9104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812" y="2360190"/>
            <a:ext cx="4026878" cy="2013439"/>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outdoor, plant, lake, water&#10;&#10;Description automatically generated">
            <a:extLst>
              <a:ext uri="{FF2B5EF4-FFF2-40B4-BE49-F238E27FC236}">
                <a16:creationId xmlns:a16="http://schemas.microsoft.com/office/drawing/2014/main" id="{40C028C0-FECB-3392-DFB2-037EA581E8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3773" y="3111212"/>
            <a:ext cx="4099415" cy="2758155"/>
          </a:xfrm>
          <a:prstGeom prst="roundRect">
            <a:avLst/>
          </a:prstGeom>
        </p:spPr>
      </p:pic>
    </p:spTree>
    <p:extLst>
      <p:ext uri="{BB962C8B-B14F-4D97-AF65-F5344CB8AC3E}">
        <p14:creationId xmlns:p14="http://schemas.microsoft.com/office/powerpoint/2010/main" val="4193193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D9C6-57D9-0127-CE20-BC94B7E88D7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6742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9205-F33B-605B-F67E-16A2C9F26F8A}"/>
              </a:ext>
            </a:extLst>
          </p:cNvPr>
          <p:cNvSpPr>
            <a:spLocks noGrp="1"/>
          </p:cNvSpPr>
          <p:nvPr>
            <p:ph type="title"/>
          </p:nvPr>
        </p:nvSpPr>
        <p:spPr>
          <a:xfrm>
            <a:off x="235509" y="274149"/>
            <a:ext cx="6197204" cy="1107996"/>
          </a:xfrm>
        </p:spPr>
        <p:txBody>
          <a:bodyPr/>
          <a:lstStyle/>
          <a:p>
            <a:r>
              <a:rPr lang="en-GB" b="1" dirty="0"/>
              <a:t>Food security : </a:t>
            </a:r>
            <a:r>
              <a:rPr lang="en-GB" b="1" dirty="0">
                <a:solidFill>
                  <a:schemeClr val="accent5">
                    <a:lumMod val="60000"/>
                    <a:lumOff val="40000"/>
                  </a:schemeClr>
                </a:solidFill>
              </a:rPr>
              <a:t>challenges</a:t>
            </a:r>
            <a:br>
              <a:rPr lang="en-GB" b="1" dirty="0"/>
            </a:br>
            <a:r>
              <a:rPr lang="en-GB" sz="2100" dirty="0"/>
              <a:t>Growing enough food to feed the world – and growing it sustainably</a:t>
            </a:r>
          </a:p>
        </p:txBody>
      </p:sp>
      <p:pic>
        <p:nvPicPr>
          <p:cNvPr id="17" name="Content Placeholder 16" descr="Close-up of wheat in a field&#10;&#10;Description automatically generated with medium confidence">
            <a:extLst>
              <a:ext uri="{FF2B5EF4-FFF2-40B4-BE49-F238E27FC236}">
                <a16:creationId xmlns:a16="http://schemas.microsoft.com/office/drawing/2014/main" id="{56056CF5-301C-338D-A7D9-8A1BAD234EB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96260" y="1655181"/>
            <a:ext cx="5751480" cy="3834321"/>
          </a:xfrm>
          <a:prstGeom prst="roundRect">
            <a:avLst/>
          </a:prstGeom>
        </p:spPr>
      </p:pic>
    </p:spTree>
    <p:extLst>
      <p:ext uri="{BB962C8B-B14F-4D97-AF65-F5344CB8AC3E}">
        <p14:creationId xmlns:p14="http://schemas.microsoft.com/office/powerpoint/2010/main" val="375107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912D35-D2CF-1BCC-F68C-4EFCF7B32C7E}"/>
              </a:ext>
            </a:extLst>
          </p:cNvPr>
          <p:cNvSpPr txBox="1"/>
          <p:nvPr/>
        </p:nvSpPr>
        <p:spPr>
          <a:xfrm>
            <a:off x="356657" y="273997"/>
            <a:ext cx="7886699" cy="923330"/>
          </a:xfrm>
          <a:prstGeom prst="rect">
            <a:avLst/>
          </a:prstGeom>
          <a:noFill/>
        </p:spPr>
        <p:txBody>
          <a:bodyPr wrap="square">
            <a:spAutoFit/>
          </a:bodyPr>
          <a:lstStyle/>
          <a:p>
            <a:r>
              <a:rPr lang="en-GB" sz="3300" b="1" dirty="0">
                <a:latin typeface="+mj-lt"/>
              </a:rPr>
              <a:t>Food security : </a:t>
            </a:r>
            <a:r>
              <a:rPr lang="en-GB" sz="3300" b="1" dirty="0">
                <a:solidFill>
                  <a:schemeClr val="accent5">
                    <a:lumMod val="60000"/>
                    <a:lumOff val="40000"/>
                  </a:schemeClr>
                </a:solidFill>
                <a:latin typeface="+mj-lt"/>
              </a:rPr>
              <a:t>challenges</a:t>
            </a:r>
            <a:br>
              <a:rPr lang="en-GB" sz="1350" b="1" dirty="0"/>
            </a:br>
            <a:r>
              <a:rPr lang="en-GB" sz="2100" b="1" dirty="0">
                <a:latin typeface="+mj-lt"/>
              </a:rPr>
              <a:t>Potential human food used to make animal feed </a:t>
            </a:r>
            <a:endParaRPr lang="en-GB" sz="2100" dirty="0">
              <a:latin typeface="+mj-lt"/>
            </a:endParaRPr>
          </a:p>
        </p:txBody>
      </p:sp>
      <p:pic>
        <p:nvPicPr>
          <p:cNvPr id="10" name="Picture 9" descr="A cow grazing in a field&#10;&#10;Description automatically generated with low confidence">
            <a:extLst>
              <a:ext uri="{FF2B5EF4-FFF2-40B4-BE49-F238E27FC236}">
                <a16:creationId xmlns:a16="http://schemas.microsoft.com/office/drawing/2014/main" id="{3EE31A74-A3EB-2DF3-E05B-2119B19FF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9509" y="1275985"/>
            <a:ext cx="3882122" cy="2911151"/>
          </a:xfrm>
          <a:prstGeom prst="roundRect">
            <a:avLst/>
          </a:prstGeom>
        </p:spPr>
      </p:pic>
      <p:pic>
        <p:nvPicPr>
          <p:cNvPr id="6" name="Content Placeholder 6" descr="A pile of green pellets&#10;&#10;Description automatically generated">
            <a:extLst>
              <a:ext uri="{FF2B5EF4-FFF2-40B4-BE49-F238E27FC236}">
                <a16:creationId xmlns:a16="http://schemas.microsoft.com/office/drawing/2014/main" id="{5BD1E3FC-940C-F9B9-2FC5-2343CE1A3CB7}"/>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56657" y="3720556"/>
            <a:ext cx="3023357" cy="2014970"/>
          </a:xfrm>
          <a:prstGeom prst="roundRect">
            <a:avLst/>
          </a:prstGeom>
        </p:spPr>
      </p:pic>
      <p:pic>
        <p:nvPicPr>
          <p:cNvPr id="8" name="Picture 7" descr="A piece of meat on a wooden board&#10;&#10;Description automatically generated with low confidence">
            <a:extLst>
              <a:ext uri="{FF2B5EF4-FFF2-40B4-BE49-F238E27FC236}">
                <a16:creationId xmlns:a16="http://schemas.microsoft.com/office/drawing/2014/main" id="{E5B7117C-EE67-F367-7BEE-8C79BB2DF6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4146" y="3429000"/>
            <a:ext cx="3622727" cy="2414868"/>
          </a:xfrm>
          <a:prstGeom prst="roundRect">
            <a:avLst/>
          </a:prstGeom>
        </p:spPr>
      </p:pic>
    </p:spTree>
    <p:extLst>
      <p:ext uri="{BB962C8B-B14F-4D97-AF65-F5344CB8AC3E}">
        <p14:creationId xmlns:p14="http://schemas.microsoft.com/office/powerpoint/2010/main" val="355633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1E7E-43DF-E398-352F-FE787140720D}"/>
              </a:ext>
            </a:extLst>
          </p:cNvPr>
          <p:cNvSpPr>
            <a:spLocks noGrp="1"/>
          </p:cNvSpPr>
          <p:nvPr>
            <p:ph type="title"/>
          </p:nvPr>
        </p:nvSpPr>
        <p:spPr>
          <a:xfrm>
            <a:off x="383722" y="390092"/>
            <a:ext cx="7886700" cy="994172"/>
          </a:xfrm>
        </p:spPr>
        <p:txBody>
          <a:bodyPr>
            <a:normAutofit fontScale="90000"/>
          </a:bodyPr>
          <a:lstStyle/>
          <a:p>
            <a:r>
              <a:rPr lang="en-GB" sz="3675" dirty="0"/>
              <a:t>Food security: </a:t>
            </a:r>
            <a:r>
              <a:rPr lang="en-GB" sz="3675" dirty="0">
                <a:solidFill>
                  <a:schemeClr val="accent5">
                    <a:lumMod val="60000"/>
                    <a:lumOff val="40000"/>
                  </a:schemeClr>
                </a:solidFill>
              </a:rPr>
              <a:t>challenges</a:t>
            </a:r>
            <a:br>
              <a:rPr lang="en-GB" b="1" dirty="0"/>
            </a:br>
            <a:r>
              <a:rPr lang="en-GB" sz="2100" dirty="0"/>
              <a:t>Destruction of rainforest for land to grow crops – e.g. palm oil - and raise animals e.g. cattle for burgers</a:t>
            </a:r>
            <a:endParaRPr lang="en-GB" b="1" dirty="0"/>
          </a:p>
        </p:txBody>
      </p:sp>
      <p:pic>
        <p:nvPicPr>
          <p:cNvPr id="5" name="Picture 4" descr="A picture containing outdoor, grass, plant, tree&#10;&#10;Description automatically generated">
            <a:extLst>
              <a:ext uri="{FF2B5EF4-FFF2-40B4-BE49-F238E27FC236}">
                <a16:creationId xmlns:a16="http://schemas.microsoft.com/office/drawing/2014/main" id="{D5676FFC-595C-1A12-2102-8DB0AEC5D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95" y="2140184"/>
            <a:ext cx="4267005" cy="2844670"/>
          </a:xfrm>
          <a:prstGeom prst="roundRect">
            <a:avLst/>
          </a:prstGeom>
        </p:spPr>
      </p:pic>
      <p:pic>
        <p:nvPicPr>
          <p:cNvPr id="8" name="Picture 7" descr="An aerial view of a field&#10;&#10;Description automatically generated with low confidence">
            <a:extLst>
              <a:ext uri="{FF2B5EF4-FFF2-40B4-BE49-F238E27FC236}">
                <a16:creationId xmlns:a16="http://schemas.microsoft.com/office/drawing/2014/main" id="{F51B0A17-ED93-B39F-79DA-DF84F6F8D4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6111" y="2140183"/>
            <a:ext cx="3792894" cy="2844671"/>
          </a:xfrm>
          <a:prstGeom prst="roundRect">
            <a:avLst/>
          </a:prstGeom>
        </p:spPr>
      </p:pic>
    </p:spTree>
    <p:extLst>
      <p:ext uri="{BB962C8B-B14F-4D97-AF65-F5344CB8AC3E}">
        <p14:creationId xmlns:p14="http://schemas.microsoft.com/office/powerpoint/2010/main" val="126831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3D2E-3671-0801-9B45-4F0205834A9C}"/>
              </a:ext>
            </a:extLst>
          </p:cNvPr>
          <p:cNvSpPr>
            <a:spLocks noGrp="1"/>
          </p:cNvSpPr>
          <p:nvPr>
            <p:ph type="title"/>
          </p:nvPr>
        </p:nvSpPr>
        <p:spPr>
          <a:xfrm>
            <a:off x="418419" y="349485"/>
            <a:ext cx="8307161" cy="994172"/>
          </a:xfrm>
        </p:spPr>
        <p:txBody>
          <a:bodyPr>
            <a:normAutofit fontScale="90000"/>
          </a:bodyPr>
          <a:lstStyle/>
          <a:p>
            <a:r>
              <a:rPr lang="en-GB" sz="3700" b="1" dirty="0"/>
              <a:t>Food security: </a:t>
            </a:r>
            <a:r>
              <a:rPr lang="en-GB" sz="3700" b="1" dirty="0">
                <a:solidFill>
                  <a:schemeClr val="tx2"/>
                </a:solidFill>
              </a:rPr>
              <a:t>solutions</a:t>
            </a:r>
            <a:br>
              <a:rPr lang="en-GB" b="1" dirty="0"/>
            </a:br>
            <a:r>
              <a:rPr lang="en-GB" sz="2100" dirty="0"/>
              <a:t>Finding out how plants work, selective breeding and gene editing to make plants more productive or disease resistant all need research scientists, gene technologists, lab and field technicians alongside practical plant growers and farmers</a:t>
            </a:r>
            <a:br>
              <a:rPr lang="en-GB" sz="2100" dirty="0"/>
            </a:br>
            <a:endParaRPr lang="en-GB" dirty="0"/>
          </a:p>
        </p:txBody>
      </p:sp>
      <p:pic>
        <p:nvPicPr>
          <p:cNvPr id="1026" name="Picture 2">
            <a:extLst>
              <a:ext uri="{FF2B5EF4-FFF2-40B4-BE49-F238E27FC236}">
                <a16:creationId xmlns:a16="http://schemas.microsoft.com/office/drawing/2014/main" id="{18FBFAF2-7DB1-AA37-FAFB-9113DD876E5C}"/>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739850" y="2326082"/>
            <a:ext cx="2447627" cy="326350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5E3490-53E5-2248-AD78-B7180C9BB65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7277" y="2326082"/>
            <a:ext cx="4351339" cy="32635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8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9149-FF55-BBB5-B71B-50937A816AD9}"/>
              </a:ext>
            </a:extLst>
          </p:cNvPr>
          <p:cNvSpPr>
            <a:spLocks noGrp="1"/>
          </p:cNvSpPr>
          <p:nvPr>
            <p:ph type="title"/>
          </p:nvPr>
        </p:nvSpPr>
        <p:spPr>
          <a:xfrm>
            <a:off x="462302" y="419594"/>
            <a:ext cx="8219395" cy="994172"/>
          </a:xfrm>
        </p:spPr>
        <p:txBody>
          <a:bodyPr>
            <a:normAutofit fontScale="90000"/>
          </a:bodyPr>
          <a:lstStyle/>
          <a:p>
            <a:r>
              <a:rPr lang="en-GB" sz="3700" b="1" dirty="0"/>
              <a:t>Food security: </a:t>
            </a:r>
            <a:r>
              <a:rPr lang="en-GB" sz="3700" b="1" dirty="0">
                <a:solidFill>
                  <a:schemeClr val="tx2"/>
                </a:solidFill>
              </a:rPr>
              <a:t>solutions</a:t>
            </a:r>
            <a:r>
              <a:rPr lang="en-GB" sz="3700" b="1" dirty="0">
                <a:solidFill>
                  <a:schemeClr val="accent3">
                    <a:lumMod val="50000"/>
                  </a:schemeClr>
                </a:solidFill>
              </a:rPr>
              <a:t> </a:t>
            </a:r>
            <a:br>
              <a:rPr lang="en-GB" b="1" dirty="0"/>
            </a:br>
            <a:r>
              <a:rPr lang="en-GB" sz="2100" dirty="0"/>
              <a:t>Developing new plant-based foods to replace meat, modelling climate change, developing environmentally friendly fertilisers and pesticides and inspiring the next generation of biologists offer a wide range of jobs for everyone.</a:t>
            </a:r>
          </a:p>
        </p:txBody>
      </p:sp>
      <p:pic>
        <p:nvPicPr>
          <p:cNvPr id="2052" name="Picture 4">
            <a:extLst>
              <a:ext uri="{FF2B5EF4-FFF2-40B4-BE49-F238E27FC236}">
                <a16:creationId xmlns:a16="http://schemas.microsoft.com/office/drawing/2014/main" id="{FFFC8F36-1982-22D8-E8C8-C1B0BBAF33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4137" y="1809725"/>
            <a:ext cx="4090583" cy="2727055"/>
          </a:xfrm>
          <a:prstGeom prst="round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58C9332-14AC-2AB3-79F8-5F4D27C7E1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9607" y="3429000"/>
            <a:ext cx="3222584" cy="2401832"/>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6FFD04-7A0F-5C7B-4D98-1D08313874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315" y="2099122"/>
            <a:ext cx="3259139" cy="2172627"/>
          </a:xfrm>
          <a:prstGeom prst="roundRect">
            <a:avLst/>
          </a:prstGeom>
        </p:spPr>
      </p:pic>
    </p:spTree>
    <p:extLst>
      <p:ext uri="{BB962C8B-B14F-4D97-AF65-F5344CB8AC3E}">
        <p14:creationId xmlns:p14="http://schemas.microsoft.com/office/powerpoint/2010/main" val="70276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098974-8C53-5DD2-7AFF-C0A38889162D}"/>
              </a:ext>
            </a:extLst>
          </p:cNvPr>
          <p:cNvSpPr>
            <a:spLocks noGrp="1"/>
          </p:cNvSpPr>
          <p:nvPr>
            <p:ph type="title"/>
          </p:nvPr>
        </p:nvSpPr>
        <p:spPr>
          <a:xfrm>
            <a:off x="379530" y="355954"/>
            <a:ext cx="7886700" cy="994172"/>
          </a:xfrm>
        </p:spPr>
        <p:txBody>
          <a:bodyPr>
            <a:normAutofit fontScale="90000"/>
          </a:bodyPr>
          <a:lstStyle/>
          <a:p>
            <a:r>
              <a:rPr lang="en-GB" b="1" dirty="0"/>
              <a:t>Climate change: </a:t>
            </a:r>
            <a:r>
              <a:rPr lang="en-GB" b="1" dirty="0">
                <a:solidFill>
                  <a:schemeClr val="accent5">
                    <a:lumMod val="60000"/>
                    <a:lumOff val="40000"/>
                  </a:schemeClr>
                </a:solidFill>
              </a:rPr>
              <a:t>challenges</a:t>
            </a:r>
            <a:br>
              <a:rPr lang="en-GB" b="1" dirty="0"/>
            </a:br>
            <a:r>
              <a:rPr lang="en-GB" sz="2100" dirty="0"/>
              <a:t>Anthropogenic climate change – caused largely by burning fossil fuels and farming cattle and rice – is affecting our ability to grow the food we need</a:t>
            </a:r>
            <a:endParaRPr lang="en-GB" b="1" dirty="0"/>
          </a:p>
        </p:txBody>
      </p:sp>
      <p:pic>
        <p:nvPicPr>
          <p:cNvPr id="4100" name="Picture 4">
            <a:extLst>
              <a:ext uri="{FF2B5EF4-FFF2-40B4-BE49-F238E27FC236}">
                <a16:creationId xmlns:a16="http://schemas.microsoft.com/office/drawing/2014/main" id="{27538C0A-0D97-D32D-DE70-3DD9D9AB494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3858" y="3595261"/>
            <a:ext cx="3416534" cy="2227234"/>
          </a:xfrm>
          <a:prstGeom prst="round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4E3D80C-7339-6D42-1534-937494C41E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95696" y="1878720"/>
            <a:ext cx="3535689" cy="2302618"/>
          </a:xfrm>
          <a:prstGeom prst="round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A2B5674-5F31-AC6C-6C87-0F3C7835566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013" y="1878720"/>
            <a:ext cx="3068752" cy="230156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37339"/>
      </p:ext>
    </p:extLst>
  </p:cSld>
  <p:clrMapOvr>
    <a:masterClrMapping/>
  </p:clrMapOvr>
</p:sld>
</file>

<file path=ppt/theme/theme1.xml><?xml version="1.0" encoding="utf-8"?>
<a:theme xmlns:a="http://schemas.openxmlformats.org/drawingml/2006/main" name="SAPS">
  <a:themeElements>
    <a:clrScheme name="SAPS">
      <a:dk1>
        <a:srgbClr val="002209"/>
      </a:dk1>
      <a:lt1>
        <a:srgbClr val="FFFFFF"/>
      </a:lt1>
      <a:dk2>
        <a:srgbClr val="4E9846"/>
      </a:dk2>
      <a:lt2>
        <a:srgbClr val="F3F3F6"/>
      </a:lt2>
      <a:accent1>
        <a:srgbClr val="A2CF6D"/>
      </a:accent1>
      <a:accent2>
        <a:srgbClr val="B5E38C"/>
      </a:accent2>
      <a:accent3>
        <a:srgbClr val="D9ED92"/>
      </a:accent3>
      <a:accent4>
        <a:srgbClr val="5B9BD5"/>
      </a:accent4>
      <a:accent5>
        <a:srgbClr val="184E77"/>
      </a:accent5>
      <a:accent6>
        <a:srgbClr val="007856"/>
      </a:accent6>
      <a:hlink>
        <a:srgbClr val="007856"/>
      </a:hlink>
      <a:folHlink>
        <a:srgbClr val="0078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80000" tIns="43200" rIns="180000" bIns="90000" rtlCol="0" anchor="t" anchorCtr="0">
        <a:normAutofit fontScale="85000" lnSpcReduction="10000"/>
      </a:bodyPr>
      <a:lstStyle>
        <a:defPPr algn="l">
          <a:spcBef>
            <a:spcPts val="1000"/>
          </a:spcBef>
          <a:defRPr sz="2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spcBef>
            <a:spcPts val="1000"/>
          </a:spcBef>
          <a:defRPr sz="2800" dirty="0" err="1" smtClean="0"/>
        </a:defPPr>
      </a:lstStyle>
    </a:txDef>
  </a:objectDefaults>
  <a:extraClrSchemeLst/>
  <a:extLst>
    <a:ext uri="{05A4C25C-085E-4340-85A3-A5531E510DB2}">
      <thm15:themeFamily xmlns:thm15="http://schemas.microsoft.com/office/thememl/2012/main" name="SAPS" id="{2826B37E-707E-1E45-A56F-B8EFA83FA1DA}" vid="{14993DF1-C52D-D64E-ABFF-941E22484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707FCDDD66F4789C62587376E983A" ma:contentTypeVersion="17" ma:contentTypeDescription="Create a new document." ma:contentTypeScope="" ma:versionID="515e955d63db55f912f3e3101ed6f09d">
  <xsd:schema xmlns:xsd="http://www.w3.org/2001/XMLSchema" xmlns:xs="http://www.w3.org/2001/XMLSchema" xmlns:p="http://schemas.microsoft.com/office/2006/metadata/properties" xmlns:ns2="f91d109f-5d06-401b-8796-59019e77494f" xmlns:ns3="4802f5d8-eb31-4047-8075-bf0e2351b4f3" targetNamespace="http://schemas.microsoft.com/office/2006/metadata/properties" ma:root="true" ma:fieldsID="0ba475e04edd0ade1308da9c9c475447" ns2:_="" ns3:_="">
    <xsd:import namespace="f91d109f-5d06-401b-8796-59019e77494f"/>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d109f-5d06-401b-8796-59019e774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745DA9-D94D-4FB6-BC3E-9D319C043911}" ma:internalName="TaxCatchAll" ma:showField="CatchAllData" ma:web="{edbe38bb-2d4e-4440-9890-1020fc8e0a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02f5d8-eb31-4047-8075-bf0e2351b4f3" xsi:nil="true"/>
    <lcf76f155ced4ddcb4097134ff3c332f xmlns="f91d109f-5d06-401b-8796-59019e7749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AD163E-E718-4FAF-AC92-D7BE68C08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d109f-5d06-401b-8796-59019e77494f"/>
    <ds:schemaRef ds:uri="4802f5d8-eb31-4047-8075-bf0e2351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E6D238-D271-4A28-B988-7D1EC307164F}">
  <ds:schemaRefs>
    <ds:schemaRef ds:uri="http://schemas.microsoft.com/sharepoint/v3/contenttype/forms"/>
  </ds:schemaRefs>
</ds:datastoreItem>
</file>

<file path=customXml/itemProps3.xml><?xml version="1.0" encoding="utf-8"?>
<ds:datastoreItem xmlns:ds="http://schemas.openxmlformats.org/officeDocument/2006/customXml" ds:itemID="{BC020EFB-B5EF-42FC-B8B3-4A70905C63A5}">
  <ds:schemaRefs>
    <ds:schemaRef ds:uri="http://schemas.microsoft.com/office/2006/metadata/properties"/>
    <ds:schemaRef ds:uri="http://schemas.microsoft.com/office/infopath/2007/PartnerControls"/>
    <ds:schemaRef ds:uri="4802f5d8-eb31-4047-8075-bf0e2351b4f3"/>
    <ds:schemaRef ds:uri="f91d109f-5d06-401b-8796-59019e77494f"/>
  </ds:schemaRefs>
</ds:datastoreItem>
</file>

<file path=docProps/app.xml><?xml version="1.0" encoding="utf-8"?>
<Properties xmlns="http://schemas.openxmlformats.org/officeDocument/2006/extended-properties" xmlns:vt="http://schemas.openxmlformats.org/officeDocument/2006/docPropsVTypes">
  <Template>SAPS</Template>
  <TotalTime>1193</TotalTime>
  <Words>4567</Words>
  <Application>Microsoft Macintosh PowerPoint</Application>
  <PresentationFormat>On-screen Show (4:3)</PresentationFormat>
  <Paragraphs>223</Paragraphs>
  <Slides>36</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iStock Maquette</vt:lpstr>
      <vt:lpstr>Open Sans</vt:lpstr>
      <vt:lpstr>Roboto</vt:lpstr>
      <vt:lpstr>SAPS</vt:lpstr>
      <vt:lpstr>Plant Power  Want to change the world?</vt:lpstr>
      <vt:lpstr>PowerPoint Presentation</vt:lpstr>
      <vt:lpstr>Want to change the world? </vt:lpstr>
      <vt:lpstr>Food security : challenges Growing enough food to feed the world – and growing it sustainably</vt:lpstr>
      <vt:lpstr>PowerPoint Presentation</vt:lpstr>
      <vt:lpstr>Food security: challenges Destruction of rainforest for land to grow crops – e.g. palm oil - and raise animals e.g. cattle for burgers</vt:lpstr>
      <vt:lpstr>Food security: solutions Finding out how plants work, selective breeding and gene editing to make plants more productive or disease resistant all need research scientists, gene technologists, lab and field technicians alongside practical plant growers and farmers </vt:lpstr>
      <vt:lpstr>Food security: solutions  Developing new plant-based foods to replace meat, modelling climate change, developing environmentally friendly fertilisers and pesticides and inspiring the next generation of biologists offer a wide range of jobs for everyone.</vt:lpstr>
      <vt:lpstr>Climate change: challenges Anthropogenic climate change – caused largely by burning fossil fuels and farming cattle and rice – is affecting our ability to grow the food we need</vt:lpstr>
      <vt:lpstr>Climate change: challenges Anthropogenic climate change – caused largely by burning fossil fuels and farming cattle and rice – is affecting our ability to grow the food we need. Droughts are becoming common everywhere</vt:lpstr>
      <vt:lpstr>Climate change: challenges Rising sea levels and extreme weather events resulting from anthropogenic climate change are causing flooding and damage to infrastructure globally.</vt:lpstr>
      <vt:lpstr>Climate change: solutions Scientific research, science technicians and gene technologists help us understand how plants respond to raised carbon dioxide levels and how we can use this knowledge.</vt:lpstr>
      <vt:lpstr>Climate change: solutions There are many roles linked to forestry, from ecological analysis and climate modelling through tree felling, planting and protecting to education, marketing and lobbying governments.</vt:lpstr>
      <vt:lpstr>New medicines: challenges New diseases are emerging all the time – such as COVID-19 – and we still cannot treat all the diseases we do know about successfully. New medicines and new vaccines are needed all the time.</vt:lpstr>
      <vt:lpstr>New medicines: challenges More and more bacteria are becoming antibiotic-resistant. When the medicines we rely on to treat the most serious infections no longer work, we face real problems.</vt:lpstr>
      <vt:lpstr>New medicines: solutions Plants like these woodland foxgloves have been a source of medicines for centuries – and compounds originally derived from plants are still used to treat many common illnesses</vt:lpstr>
      <vt:lpstr>New medicines: solutions Ecologists, pharmaceutical scientists and technicians explore the world for plants – like this noni fruit – used to cure diseases – and then investigate the active compounds.</vt:lpstr>
      <vt:lpstr>New medicines: solutions Computer scientists, programmers and modellers, and everyone involved in running clinical trials, from GPs and nurses to lab technicians and research specialists, all help develop new  medicines from plants. </vt:lpstr>
      <vt:lpstr>New medicines: solutions Computer scientists, programmers and modellers, and everyone involved in running clinical trials, from GPs and nurses to lab technicians and research specialists, all help develop new  medicines from plants. </vt:lpstr>
      <vt:lpstr>Sustainable energy: challenges To stop the rise of carbon dioxide in the atmosphere  and the climate changes that go with it, we must find sustainable alternatives to fossil fuels.</vt:lpstr>
      <vt:lpstr>Sustainable energy: solutions Using biomass as an energy source for generating electricity needs everyone from the people growing the biomass crops to the engineers and technicians who design and run the plants.</vt:lpstr>
      <vt:lpstr>Sustainable energy: solutions Using biomass – especially waste biomass - to produce ethanol as an alternative fuel needs a diverse workforce, from plant growers and industrial technicians through research scientists and development engineers to marketing and lobbying experts.</vt:lpstr>
      <vt:lpstr>Mental health: challenges We are more aware of the importance of mental well-being than ever before – and problems with mental health affect huge numbers of people, from childhood onwards.</vt:lpstr>
      <vt:lpstr>Mental health: challenges Anxiety, loneliness, old age, poverty, ill health, displacement, war, the impact of social media and bullying, postnatal depression… all these and more may affect our mental well-being. </vt:lpstr>
      <vt:lpstr>Mental health: solutions Evidence is growing that seeing plants in your home, a garden, a woodland or your local park has a major impact on mental wellbeing - even pictures of plants help!</vt:lpstr>
      <vt:lpstr>Mental health: solutions From plant nurseries to  garden centres and florists, there are many careers helping people bring more plants into their lives.</vt:lpstr>
      <vt:lpstr>Mental health: solutions The work of gardeners, park workers, foresters and tree surgeons improve mental health for everyone who sees the results of their work.</vt:lpstr>
      <vt:lpstr>Mental health: solutions Evidence shows that seeing plants makes people in care homes happier and healthier. In hospitals, patients who can see greenery leave hospital after surgery a day earlier. Roles from health care assistants to hospital managers have the potential to improve well-being by simply improving access to plants</vt:lpstr>
      <vt:lpstr>Mental health: solutions A balanced diet containing lots of plant-based food supports mental wellbeing resilience – growers, sellers, chefs and cooks, advertisers and dieticians all have a role to play in bringing more plants into our lives</vt:lpstr>
      <vt:lpstr>Mental health: solutions Building the evidence for the role of plants in good mental health depends on research scientists, technicians and the statisticians and data analysts who make sense of all the results. </vt:lpstr>
      <vt:lpstr>The problems of plastics: challenges Plastics are incredibly useful – cheap, light and strong. But we use fossil fuels to make them, and most do not break down naturally and cannot be recycled. Plastic is polluting our world both when it is made and when we have finished using it.</vt:lpstr>
      <vt:lpstr>The problem of plastics: challenges</vt:lpstr>
      <vt:lpstr>The problem of plastics: solutions Materials scientists and designers are developing plastics based on starch and cellulose, compounds sourced from plants. But the solution isn’t always easy…</vt:lpstr>
      <vt:lpstr>The problem of plastics: solutions Other bioplastics – like this potato starch-based wrapper- are easily decomposed, even in a home compost bin. Cardboard and paper are also sustainable alternatives to plastic and are often recyclable. </vt:lpstr>
      <vt:lpstr>The problem of plastics: solutions More plant-based plastics need to be developed, the plants to provide the raw materials must be grown, and people must be convinced to use them around the world. There are lots of plant-related jobs 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SAPS</dc:creator>
  <cp:lastModifiedBy>Amy Strachan</cp:lastModifiedBy>
  <cp:revision>69</cp:revision>
  <dcterms:created xsi:type="dcterms:W3CDTF">2023-03-06T10:32:31Z</dcterms:created>
  <dcterms:modified xsi:type="dcterms:W3CDTF">2023-11-29T12:21:03Z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0x010100A5B707FCDDD66F4789C62587376E983A</vt:lpwstr>
  </property>
  <property fmtid="{D5CDD505-2E9C-101B-9397-08002B2CF9AE}" pid="3" name="MediaServiceImageTags">
    <vt:lpwstr/>
  </property>
</Properties>
</file>